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78" r:id="rId7"/>
    <p:sldId id="279" r:id="rId8"/>
    <p:sldId id="261" r:id="rId9"/>
    <p:sldId id="262" r:id="rId10"/>
    <p:sldId id="263" r:id="rId11"/>
    <p:sldId id="264" r:id="rId12"/>
    <p:sldId id="265" r:id="rId13"/>
    <p:sldId id="266" r:id="rId14"/>
    <p:sldId id="273" r:id="rId15"/>
    <p:sldId id="267" r:id="rId16"/>
    <p:sldId id="268" r:id="rId17"/>
    <p:sldId id="269" r:id="rId18"/>
    <p:sldId id="270" r:id="rId19"/>
    <p:sldId id="271" r:id="rId20"/>
    <p:sldId id="272" r:id="rId21"/>
    <p:sldId id="274" r:id="rId22"/>
    <p:sldId id="277" r:id="rId23"/>
    <p:sldId id="275" r:id="rId24"/>
    <p:sldId id="27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7419EF-68C5-47A1-A39C-822887739C46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AAEEC566-EEE4-49CF-931D-2DCC113D5654}">
      <dgm:prSet/>
      <dgm:spPr/>
      <dgm:t>
        <a:bodyPr/>
        <a:lstStyle/>
        <a:p>
          <a:r>
            <a:rPr lang="hr-HR" b="1" dirty="0"/>
            <a:t>3. JEDINSTVENI UPRAVNI ODJEL :</a:t>
          </a:r>
          <a:endParaRPr lang="en-US" dirty="0"/>
        </a:p>
      </dgm:t>
    </dgm:pt>
    <dgm:pt modelId="{89E45AC4-4693-4063-A475-C164362C6D4A}" type="parTrans" cxnId="{01759BDF-BC9F-4BD8-A374-BEDCA93CB584}">
      <dgm:prSet/>
      <dgm:spPr/>
      <dgm:t>
        <a:bodyPr/>
        <a:lstStyle/>
        <a:p>
          <a:endParaRPr lang="en-US"/>
        </a:p>
      </dgm:t>
    </dgm:pt>
    <dgm:pt modelId="{190EBA1C-0D04-49BB-A56E-C698EB0092CF}" type="sibTrans" cxnId="{01759BDF-BC9F-4BD8-A374-BEDCA93CB584}">
      <dgm:prSet/>
      <dgm:spPr/>
      <dgm:t>
        <a:bodyPr/>
        <a:lstStyle/>
        <a:p>
          <a:endParaRPr lang="en-US"/>
        </a:p>
      </dgm:t>
    </dgm:pt>
    <dgm:pt modelId="{59723D42-4EC0-4575-B1C4-C1336BE2C084}">
      <dgm:prSet/>
      <dgm:spPr/>
      <dgm:t>
        <a:bodyPr/>
        <a:lstStyle/>
        <a:p>
          <a:r>
            <a:rPr lang="hr-HR" dirty="0"/>
            <a:t>Aktivnosti jedinstvenog upravnog odjela:				370.600,00</a:t>
          </a:r>
          <a:endParaRPr lang="en-US" dirty="0"/>
        </a:p>
      </dgm:t>
    </dgm:pt>
    <dgm:pt modelId="{17F3B3D4-D0E7-46F2-A5CB-BCC48B733213}" type="parTrans" cxnId="{D98760AF-9C69-4860-97F7-932853334179}">
      <dgm:prSet/>
      <dgm:spPr/>
      <dgm:t>
        <a:bodyPr/>
        <a:lstStyle/>
        <a:p>
          <a:endParaRPr lang="en-US"/>
        </a:p>
      </dgm:t>
    </dgm:pt>
    <dgm:pt modelId="{930FCA82-052F-45EF-BCEE-CAD661830535}" type="sibTrans" cxnId="{D98760AF-9C69-4860-97F7-932853334179}">
      <dgm:prSet/>
      <dgm:spPr/>
      <dgm:t>
        <a:bodyPr/>
        <a:lstStyle/>
        <a:p>
          <a:endParaRPr lang="en-US"/>
        </a:p>
      </dgm:t>
    </dgm:pt>
    <dgm:pt modelId="{AA0D579A-60F4-4019-99CC-FE37FB8EE31D}">
      <dgm:prSet/>
      <dgm:spPr/>
      <dgm:t>
        <a:bodyPr/>
        <a:lstStyle/>
        <a:p>
          <a:r>
            <a:rPr lang="hr-HR" dirty="0"/>
            <a:t>Predškolski odgoj i skrb o djeci 				                  184.000,00</a:t>
          </a:r>
          <a:endParaRPr lang="en-US" dirty="0"/>
        </a:p>
      </dgm:t>
    </dgm:pt>
    <dgm:pt modelId="{422A1710-100C-4CA9-9C7F-2EDD95896B47}" type="parTrans" cxnId="{40D99BCB-C254-4341-A401-AE9AF9CCF16E}">
      <dgm:prSet/>
      <dgm:spPr/>
      <dgm:t>
        <a:bodyPr/>
        <a:lstStyle/>
        <a:p>
          <a:endParaRPr lang="en-US"/>
        </a:p>
      </dgm:t>
    </dgm:pt>
    <dgm:pt modelId="{911EC24B-8DDF-41A5-AF40-1BEDDB2DD323}" type="sibTrans" cxnId="{40D99BCB-C254-4341-A401-AE9AF9CCF16E}">
      <dgm:prSet/>
      <dgm:spPr/>
      <dgm:t>
        <a:bodyPr/>
        <a:lstStyle/>
        <a:p>
          <a:endParaRPr lang="en-US"/>
        </a:p>
      </dgm:t>
    </dgm:pt>
    <dgm:pt modelId="{F8E48E8D-AA4D-42C1-AC8E-FE49A84732D2}">
      <dgm:prSet/>
      <dgm:spPr/>
      <dgm:t>
        <a:bodyPr/>
        <a:lstStyle/>
        <a:p>
          <a:r>
            <a:rPr lang="hr-HR"/>
            <a:t>Javne potrebe u obrazovanju 			                             7.600,00</a:t>
          </a:r>
          <a:endParaRPr lang="en-US"/>
        </a:p>
      </dgm:t>
    </dgm:pt>
    <dgm:pt modelId="{368C9CF4-F811-48F4-A186-D34DA150D71D}" type="parTrans" cxnId="{1858686E-AC61-45E5-9E45-4D56E2139AC5}">
      <dgm:prSet/>
      <dgm:spPr/>
      <dgm:t>
        <a:bodyPr/>
        <a:lstStyle/>
        <a:p>
          <a:endParaRPr lang="en-US"/>
        </a:p>
      </dgm:t>
    </dgm:pt>
    <dgm:pt modelId="{7FBE9767-EDED-4BBC-B723-CEDFB9AF5594}" type="sibTrans" cxnId="{1858686E-AC61-45E5-9E45-4D56E2139AC5}">
      <dgm:prSet/>
      <dgm:spPr/>
      <dgm:t>
        <a:bodyPr/>
        <a:lstStyle/>
        <a:p>
          <a:endParaRPr lang="en-US"/>
        </a:p>
      </dgm:t>
    </dgm:pt>
    <dgm:pt modelId="{3FA0A2E7-F972-47FF-9224-1DB998893BBB}">
      <dgm:prSet/>
      <dgm:spPr/>
      <dgm:t>
        <a:bodyPr/>
        <a:lstStyle/>
        <a:p>
          <a:r>
            <a:rPr lang="hr-HR" dirty="0"/>
            <a:t>Javne potrebe u sportu i rekreaciji 				             1.212.700,00</a:t>
          </a:r>
          <a:endParaRPr lang="en-US" dirty="0"/>
        </a:p>
      </dgm:t>
    </dgm:pt>
    <dgm:pt modelId="{09E55EFA-4FBE-4E70-A3A2-147E3ED15B76}" type="parTrans" cxnId="{923F9F99-8199-4FAE-BFAA-0B85AF30053E}">
      <dgm:prSet/>
      <dgm:spPr/>
      <dgm:t>
        <a:bodyPr/>
        <a:lstStyle/>
        <a:p>
          <a:endParaRPr lang="en-US"/>
        </a:p>
      </dgm:t>
    </dgm:pt>
    <dgm:pt modelId="{E4FBC44B-DFEF-4309-ABF4-0C29D99CDFCA}" type="sibTrans" cxnId="{923F9F99-8199-4FAE-BFAA-0B85AF30053E}">
      <dgm:prSet/>
      <dgm:spPr/>
      <dgm:t>
        <a:bodyPr/>
        <a:lstStyle/>
        <a:p>
          <a:endParaRPr lang="en-US"/>
        </a:p>
      </dgm:t>
    </dgm:pt>
    <dgm:pt modelId="{D3A48C33-5E33-4227-A4AB-1D40FA37D807}">
      <dgm:prSet/>
      <dgm:spPr/>
      <dgm:t>
        <a:bodyPr/>
        <a:lstStyle/>
        <a:p>
          <a:r>
            <a:rPr lang="hr-HR" dirty="0"/>
            <a:t>Program poticanja poljoprivrede 			            	          3.700,00</a:t>
          </a:r>
          <a:endParaRPr lang="en-US" dirty="0"/>
        </a:p>
      </dgm:t>
    </dgm:pt>
    <dgm:pt modelId="{5F4077E2-34C3-46D1-A092-DCAC667F26FE}" type="parTrans" cxnId="{BBD9DF3B-F69D-4C85-B5B6-2A0581AC9322}">
      <dgm:prSet/>
      <dgm:spPr/>
      <dgm:t>
        <a:bodyPr/>
        <a:lstStyle/>
        <a:p>
          <a:endParaRPr lang="en-US"/>
        </a:p>
      </dgm:t>
    </dgm:pt>
    <dgm:pt modelId="{60E9B5BD-9700-423C-B79D-B47F278474E9}" type="sibTrans" cxnId="{BBD9DF3B-F69D-4C85-B5B6-2A0581AC9322}">
      <dgm:prSet/>
      <dgm:spPr/>
      <dgm:t>
        <a:bodyPr/>
        <a:lstStyle/>
        <a:p>
          <a:endParaRPr lang="en-US"/>
        </a:p>
      </dgm:t>
    </dgm:pt>
    <dgm:pt modelId="{F55350FA-96D0-431D-ADCD-0643B6DB8DAA}">
      <dgm:prSet/>
      <dgm:spPr/>
      <dgm:t>
        <a:bodyPr/>
        <a:lstStyle/>
        <a:p>
          <a:r>
            <a:rPr lang="hr-HR" dirty="0"/>
            <a:t>Program poticanja razvoja turizma 				          1.806.000,00</a:t>
          </a:r>
          <a:endParaRPr lang="en-US" dirty="0"/>
        </a:p>
      </dgm:t>
    </dgm:pt>
    <dgm:pt modelId="{4C177D08-5264-4270-AAF9-9BC6B4D83B81}" type="parTrans" cxnId="{C5ACDB84-1269-4598-AA88-E6BCF1A0D823}">
      <dgm:prSet/>
      <dgm:spPr/>
      <dgm:t>
        <a:bodyPr/>
        <a:lstStyle/>
        <a:p>
          <a:endParaRPr lang="en-US"/>
        </a:p>
      </dgm:t>
    </dgm:pt>
    <dgm:pt modelId="{928F6F7F-6BF5-498D-A222-140767814956}" type="sibTrans" cxnId="{C5ACDB84-1269-4598-AA88-E6BCF1A0D823}">
      <dgm:prSet/>
      <dgm:spPr/>
      <dgm:t>
        <a:bodyPr/>
        <a:lstStyle/>
        <a:p>
          <a:endParaRPr lang="en-US"/>
        </a:p>
      </dgm:t>
    </dgm:pt>
    <dgm:pt modelId="{3DAA5315-B8AE-4A57-8F7D-2B427C3CE9A0}">
      <dgm:prSet/>
      <dgm:spPr/>
      <dgm:t>
        <a:bodyPr/>
        <a:lstStyle/>
        <a:p>
          <a:r>
            <a:rPr lang="hr-HR" dirty="0"/>
            <a:t>Javne potrebe u kulturi i religiji 					               97.600,00</a:t>
          </a:r>
          <a:endParaRPr lang="en-US" dirty="0"/>
        </a:p>
      </dgm:t>
    </dgm:pt>
    <dgm:pt modelId="{80CC49CA-6DF4-4346-9182-54489CC4EF42}" type="parTrans" cxnId="{6C99DF5F-D2F1-45F2-91AA-B361ABACCA02}">
      <dgm:prSet/>
      <dgm:spPr/>
      <dgm:t>
        <a:bodyPr/>
        <a:lstStyle/>
        <a:p>
          <a:endParaRPr lang="en-US"/>
        </a:p>
      </dgm:t>
    </dgm:pt>
    <dgm:pt modelId="{0C9D730A-0AF9-4C04-B98C-CB09B5107414}" type="sibTrans" cxnId="{6C99DF5F-D2F1-45F2-91AA-B361ABACCA02}">
      <dgm:prSet/>
      <dgm:spPr/>
      <dgm:t>
        <a:bodyPr/>
        <a:lstStyle/>
        <a:p>
          <a:endParaRPr lang="en-US"/>
        </a:p>
      </dgm:t>
    </dgm:pt>
    <dgm:pt modelId="{2C22798E-3849-4E7A-A4A4-7862375BFF69}">
      <dgm:prSet/>
      <dgm:spPr/>
      <dgm:t>
        <a:bodyPr/>
        <a:lstStyle/>
        <a:p>
          <a:r>
            <a:rPr lang="hr-HR" dirty="0"/>
            <a:t>Razvoj civilnog društva 						                     311.800,00</a:t>
          </a:r>
          <a:endParaRPr lang="en-US" dirty="0"/>
        </a:p>
      </dgm:t>
    </dgm:pt>
    <dgm:pt modelId="{0D3D4687-9701-4EE4-A22E-ADD0C610FF8F}" type="parTrans" cxnId="{7B370A1C-B512-4103-8AAD-E91ACF5AD892}">
      <dgm:prSet/>
      <dgm:spPr/>
      <dgm:t>
        <a:bodyPr/>
        <a:lstStyle/>
        <a:p>
          <a:endParaRPr lang="en-US"/>
        </a:p>
      </dgm:t>
    </dgm:pt>
    <dgm:pt modelId="{4C86D9A7-CC11-4532-B58F-3218BD2C3202}" type="sibTrans" cxnId="{7B370A1C-B512-4103-8AAD-E91ACF5AD892}">
      <dgm:prSet/>
      <dgm:spPr/>
      <dgm:t>
        <a:bodyPr/>
        <a:lstStyle/>
        <a:p>
          <a:endParaRPr lang="en-US"/>
        </a:p>
      </dgm:t>
    </dgm:pt>
    <dgm:pt modelId="{C8CA9B88-2C3C-4C7C-B146-45904B6D0AD4}">
      <dgm:prSet/>
      <dgm:spPr/>
      <dgm:t>
        <a:bodyPr/>
        <a:lstStyle/>
        <a:p>
          <a:r>
            <a:rPr lang="hr-HR" dirty="0"/>
            <a:t>Protupožarna i civilna zaštita					             	   53.700,00</a:t>
          </a:r>
          <a:endParaRPr lang="en-US" dirty="0"/>
        </a:p>
      </dgm:t>
    </dgm:pt>
    <dgm:pt modelId="{E94F7063-9E93-41EF-8E5B-443BF3F16374}" type="parTrans" cxnId="{3A84518E-A03E-4427-9860-0810402B3DCC}">
      <dgm:prSet/>
      <dgm:spPr/>
      <dgm:t>
        <a:bodyPr/>
        <a:lstStyle/>
        <a:p>
          <a:endParaRPr lang="en-US"/>
        </a:p>
      </dgm:t>
    </dgm:pt>
    <dgm:pt modelId="{9A4618B0-12FF-41F3-B6F9-94C44D7404A2}" type="sibTrans" cxnId="{3A84518E-A03E-4427-9860-0810402B3DCC}">
      <dgm:prSet/>
      <dgm:spPr/>
      <dgm:t>
        <a:bodyPr/>
        <a:lstStyle/>
        <a:p>
          <a:endParaRPr lang="en-US"/>
        </a:p>
      </dgm:t>
    </dgm:pt>
    <dgm:pt modelId="{DAA6F008-7B7E-4BE7-A940-95440B60E9D5}" type="pres">
      <dgm:prSet presAssocID="{117419EF-68C5-47A1-A39C-822887739C46}" presName="Name0" presStyleCnt="0">
        <dgm:presLayoutVars>
          <dgm:dir/>
          <dgm:resizeHandles val="exact"/>
        </dgm:presLayoutVars>
      </dgm:prSet>
      <dgm:spPr/>
    </dgm:pt>
    <dgm:pt modelId="{7F1BAFD3-FE59-497E-ADD5-CF5415471676}" type="pres">
      <dgm:prSet presAssocID="{AAEEC566-EEE4-49CF-931D-2DCC113D5654}" presName="node" presStyleLbl="node1" presStyleIdx="0" presStyleCnt="10">
        <dgm:presLayoutVars>
          <dgm:bulletEnabled val="1"/>
        </dgm:presLayoutVars>
      </dgm:prSet>
      <dgm:spPr/>
    </dgm:pt>
    <dgm:pt modelId="{0C5662F0-CF1A-4CDC-92E9-74F777C518B7}" type="pres">
      <dgm:prSet presAssocID="{190EBA1C-0D04-49BB-A56E-C698EB0092CF}" presName="sibTrans" presStyleLbl="sibTrans1D1" presStyleIdx="0" presStyleCnt="9"/>
      <dgm:spPr/>
    </dgm:pt>
    <dgm:pt modelId="{27CF696D-9AB4-46E1-886C-AA72BC0DE248}" type="pres">
      <dgm:prSet presAssocID="{190EBA1C-0D04-49BB-A56E-C698EB0092CF}" presName="connectorText" presStyleLbl="sibTrans1D1" presStyleIdx="0" presStyleCnt="9"/>
      <dgm:spPr/>
    </dgm:pt>
    <dgm:pt modelId="{7B3E0767-0F12-4790-80EF-CDEF3510F899}" type="pres">
      <dgm:prSet presAssocID="{59723D42-4EC0-4575-B1C4-C1336BE2C084}" presName="node" presStyleLbl="node1" presStyleIdx="1" presStyleCnt="10" custScaleY="132881">
        <dgm:presLayoutVars>
          <dgm:bulletEnabled val="1"/>
        </dgm:presLayoutVars>
      </dgm:prSet>
      <dgm:spPr/>
    </dgm:pt>
    <dgm:pt modelId="{49416B9A-1B81-42DF-BE1D-83905A07873D}" type="pres">
      <dgm:prSet presAssocID="{930FCA82-052F-45EF-BCEE-CAD661830535}" presName="sibTrans" presStyleLbl="sibTrans1D1" presStyleIdx="1" presStyleCnt="9"/>
      <dgm:spPr/>
    </dgm:pt>
    <dgm:pt modelId="{22EB2973-DB1E-4CF0-A25E-CB9570EFFB55}" type="pres">
      <dgm:prSet presAssocID="{930FCA82-052F-45EF-BCEE-CAD661830535}" presName="connectorText" presStyleLbl="sibTrans1D1" presStyleIdx="1" presStyleCnt="9"/>
      <dgm:spPr/>
    </dgm:pt>
    <dgm:pt modelId="{4FAED67D-D38A-44FE-A7FC-AEE2834D6BA9}" type="pres">
      <dgm:prSet presAssocID="{AA0D579A-60F4-4019-99CC-FE37FB8EE31D}" presName="node" presStyleLbl="node1" presStyleIdx="2" presStyleCnt="10">
        <dgm:presLayoutVars>
          <dgm:bulletEnabled val="1"/>
        </dgm:presLayoutVars>
      </dgm:prSet>
      <dgm:spPr/>
    </dgm:pt>
    <dgm:pt modelId="{BA8367E3-A04B-46FA-B993-8CEB75D3632C}" type="pres">
      <dgm:prSet presAssocID="{911EC24B-8DDF-41A5-AF40-1BEDDB2DD323}" presName="sibTrans" presStyleLbl="sibTrans1D1" presStyleIdx="2" presStyleCnt="9"/>
      <dgm:spPr/>
    </dgm:pt>
    <dgm:pt modelId="{C38D1927-5C66-4938-BE1E-43D103E0078B}" type="pres">
      <dgm:prSet presAssocID="{911EC24B-8DDF-41A5-AF40-1BEDDB2DD323}" presName="connectorText" presStyleLbl="sibTrans1D1" presStyleIdx="2" presStyleCnt="9"/>
      <dgm:spPr/>
    </dgm:pt>
    <dgm:pt modelId="{BD3A32BD-C589-45C2-AD79-1773D8A12C38}" type="pres">
      <dgm:prSet presAssocID="{F8E48E8D-AA4D-42C1-AC8E-FE49A84732D2}" presName="node" presStyleLbl="node1" presStyleIdx="3" presStyleCnt="10">
        <dgm:presLayoutVars>
          <dgm:bulletEnabled val="1"/>
        </dgm:presLayoutVars>
      </dgm:prSet>
      <dgm:spPr/>
    </dgm:pt>
    <dgm:pt modelId="{CE20C71B-E85F-4B91-A7F9-5F90E3EFC1F1}" type="pres">
      <dgm:prSet presAssocID="{7FBE9767-EDED-4BBC-B723-CEDFB9AF5594}" presName="sibTrans" presStyleLbl="sibTrans1D1" presStyleIdx="3" presStyleCnt="9"/>
      <dgm:spPr/>
    </dgm:pt>
    <dgm:pt modelId="{45EC2DCF-1222-4D4A-9692-8A0527A6BE42}" type="pres">
      <dgm:prSet presAssocID="{7FBE9767-EDED-4BBC-B723-CEDFB9AF5594}" presName="connectorText" presStyleLbl="sibTrans1D1" presStyleIdx="3" presStyleCnt="9"/>
      <dgm:spPr/>
    </dgm:pt>
    <dgm:pt modelId="{ED41841F-D560-4836-B58F-6D7FE3110972}" type="pres">
      <dgm:prSet presAssocID="{3FA0A2E7-F972-47FF-9224-1DB998893BBB}" presName="node" presStyleLbl="node1" presStyleIdx="4" presStyleCnt="10">
        <dgm:presLayoutVars>
          <dgm:bulletEnabled val="1"/>
        </dgm:presLayoutVars>
      </dgm:prSet>
      <dgm:spPr/>
    </dgm:pt>
    <dgm:pt modelId="{96EA1A91-9520-43AB-B5BA-62CE2262A83D}" type="pres">
      <dgm:prSet presAssocID="{E4FBC44B-DFEF-4309-ABF4-0C29D99CDFCA}" presName="sibTrans" presStyleLbl="sibTrans1D1" presStyleIdx="4" presStyleCnt="9"/>
      <dgm:spPr/>
    </dgm:pt>
    <dgm:pt modelId="{59572319-34DC-4717-B305-0EDBE03981CB}" type="pres">
      <dgm:prSet presAssocID="{E4FBC44B-DFEF-4309-ABF4-0C29D99CDFCA}" presName="connectorText" presStyleLbl="sibTrans1D1" presStyleIdx="4" presStyleCnt="9"/>
      <dgm:spPr/>
    </dgm:pt>
    <dgm:pt modelId="{F417EC69-7224-4ED4-9592-236D482025C5}" type="pres">
      <dgm:prSet presAssocID="{D3A48C33-5E33-4227-A4AB-1D40FA37D807}" presName="node" presStyleLbl="node1" presStyleIdx="5" presStyleCnt="10" custScaleY="128799">
        <dgm:presLayoutVars>
          <dgm:bulletEnabled val="1"/>
        </dgm:presLayoutVars>
      </dgm:prSet>
      <dgm:spPr/>
    </dgm:pt>
    <dgm:pt modelId="{B321E034-8BE5-4F60-B73B-EDEF7576BD35}" type="pres">
      <dgm:prSet presAssocID="{60E9B5BD-9700-423C-B79D-B47F278474E9}" presName="sibTrans" presStyleLbl="sibTrans1D1" presStyleIdx="5" presStyleCnt="9"/>
      <dgm:spPr/>
    </dgm:pt>
    <dgm:pt modelId="{6F08C7E4-9A84-4C85-BBC3-170E2CBF2D0C}" type="pres">
      <dgm:prSet presAssocID="{60E9B5BD-9700-423C-B79D-B47F278474E9}" presName="connectorText" presStyleLbl="sibTrans1D1" presStyleIdx="5" presStyleCnt="9"/>
      <dgm:spPr/>
    </dgm:pt>
    <dgm:pt modelId="{7E6AF9F7-C4FC-49C6-893B-30BE2AB4CC40}" type="pres">
      <dgm:prSet presAssocID="{F55350FA-96D0-431D-ADCD-0643B6DB8DAA}" presName="node" presStyleLbl="node1" presStyleIdx="6" presStyleCnt="10" custScaleY="132796">
        <dgm:presLayoutVars>
          <dgm:bulletEnabled val="1"/>
        </dgm:presLayoutVars>
      </dgm:prSet>
      <dgm:spPr/>
    </dgm:pt>
    <dgm:pt modelId="{79581E59-9491-4CE1-97E6-95608095AE42}" type="pres">
      <dgm:prSet presAssocID="{928F6F7F-6BF5-498D-A222-140767814956}" presName="sibTrans" presStyleLbl="sibTrans1D1" presStyleIdx="6" presStyleCnt="9"/>
      <dgm:spPr/>
    </dgm:pt>
    <dgm:pt modelId="{397BE7A0-2401-43CA-AA8F-D12967107D44}" type="pres">
      <dgm:prSet presAssocID="{928F6F7F-6BF5-498D-A222-140767814956}" presName="connectorText" presStyleLbl="sibTrans1D1" presStyleIdx="6" presStyleCnt="9"/>
      <dgm:spPr/>
    </dgm:pt>
    <dgm:pt modelId="{B16C0A98-9460-4087-A95D-D0A6BFB65B3F}" type="pres">
      <dgm:prSet presAssocID="{3DAA5315-B8AE-4A57-8F7D-2B427C3CE9A0}" presName="node" presStyleLbl="node1" presStyleIdx="7" presStyleCnt="10">
        <dgm:presLayoutVars>
          <dgm:bulletEnabled val="1"/>
        </dgm:presLayoutVars>
      </dgm:prSet>
      <dgm:spPr/>
    </dgm:pt>
    <dgm:pt modelId="{1FD8B587-1DC8-4C8B-A67F-2B341DA0B224}" type="pres">
      <dgm:prSet presAssocID="{0C9D730A-0AF9-4C04-B98C-CB09B5107414}" presName="sibTrans" presStyleLbl="sibTrans1D1" presStyleIdx="7" presStyleCnt="9"/>
      <dgm:spPr/>
    </dgm:pt>
    <dgm:pt modelId="{DDC85E56-0D15-452B-BDFA-2141100D6EDD}" type="pres">
      <dgm:prSet presAssocID="{0C9D730A-0AF9-4C04-B98C-CB09B5107414}" presName="connectorText" presStyleLbl="sibTrans1D1" presStyleIdx="7" presStyleCnt="9"/>
      <dgm:spPr/>
    </dgm:pt>
    <dgm:pt modelId="{4B12BF0A-512C-4182-B95E-62B11C9AE7B6}" type="pres">
      <dgm:prSet presAssocID="{2C22798E-3849-4E7A-A4A4-7862375BFF69}" presName="node" presStyleLbl="node1" presStyleIdx="8" presStyleCnt="10" custScaleY="124747">
        <dgm:presLayoutVars>
          <dgm:bulletEnabled val="1"/>
        </dgm:presLayoutVars>
      </dgm:prSet>
      <dgm:spPr/>
    </dgm:pt>
    <dgm:pt modelId="{877468A5-43D1-4A9B-ACD3-97F1B227D7FB}" type="pres">
      <dgm:prSet presAssocID="{4C86D9A7-CC11-4532-B58F-3218BD2C3202}" presName="sibTrans" presStyleLbl="sibTrans1D1" presStyleIdx="8" presStyleCnt="9"/>
      <dgm:spPr/>
    </dgm:pt>
    <dgm:pt modelId="{828A7B6D-46A6-4429-B25B-D53D51579933}" type="pres">
      <dgm:prSet presAssocID="{4C86D9A7-CC11-4532-B58F-3218BD2C3202}" presName="connectorText" presStyleLbl="sibTrans1D1" presStyleIdx="8" presStyleCnt="9"/>
      <dgm:spPr/>
    </dgm:pt>
    <dgm:pt modelId="{D628F322-C955-49D4-A8AC-8C377E09BF4F}" type="pres">
      <dgm:prSet presAssocID="{C8CA9B88-2C3C-4C7C-B146-45904B6D0AD4}" presName="node" presStyleLbl="node1" presStyleIdx="9" presStyleCnt="10">
        <dgm:presLayoutVars>
          <dgm:bulletEnabled val="1"/>
        </dgm:presLayoutVars>
      </dgm:prSet>
      <dgm:spPr/>
    </dgm:pt>
  </dgm:ptLst>
  <dgm:cxnLst>
    <dgm:cxn modelId="{5BEEE401-273E-41D9-AD06-49CE10ADA5BF}" type="presOf" srcId="{2C22798E-3849-4E7A-A4A4-7862375BFF69}" destId="{4B12BF0A-512C-4182-B95E-62B11C9AE7B6}" srcOrd="0" destOrd="0" presId="urn:microsoft.com/office/officeart/2016/7/layout/RepeatingBendingProcessNew"/>
    <dgm:cxn modelId="{7B370A1C-B512-4103-8AAD-E91ACF5AD892}" srcId="{117419EF-68C5-47A1-A39C-822887739C46}" destId="{2C22798E-3849-4E7A-A4A4-7862375BFF69}" srcOrd="8" destOrd="0" parTransId="{0D3D4687-9701-4EE4-A22E-ADD0C610FF8F}" sibTransId="{4C86D9A7-CC11-4532-B58F-3218BD2C3202}"/>
    <dgm:cxn modelId="{8D60991D-88B1-4449-8991-9BF1B3201153}" type="presOf" srcId="{190EBA1C-0D04-49BB-A56E-C698EB0092CF}" destId="{27CF696D-9AB4-46E1-886C-AA72BC0DE248}" srcOrd="1" destOrd="0" presId="urn:microsoft.com/office/officeart/2016/7/layout/RepeatingBendingProcessNew"/>
    <dgm:cxn modelId="{212F9721-8D78-4A0B-83C5-549CE286AE66}" type="presOf" srcId="{AA0D579A-60F4-4019-99CC-FE37FB8EE31D}" destId="{4FAED67D-D38A-44FE-A7FC-AEE2834D6BA9}" srcOrd="0" destOrd="0" presId="urn:microsoft.com/office/officeart/2016/7/layout/RepeatingBendingProcessNew"/>
    <dgm:cxn modelId="{2E443E37-11A1-4F8B-9FDE-863C7B96A157}" type="presOf" srcId="{190EBA1C-0D04-49BB-A56E-C698EB0092CF}" destId="{0C5662F0-CF1A-4CDC-92E9-74F777C518B7}" srcOrd="0" destOrd="0" presId="urn:microsoft.com/office/officeart/2016/7/layout/RepeatingBendingProcessNew"/>
    <dgm:cxn modelId="{BBD9DF3B-F69D-4C85-B5B6-2A0581AC9322}" srcId="{117419EF-68C5-47A1-A39C-822887739C46}" destId="{D3A48C33-5E33-4227-A4AB-1D40FA37D807}" srcOrd="5" destOrd="0" parTransId="{5F4077E2-34C3-46D1-A092-DCAC667F26FE}" sibTransId="{60E9B5BD-9700-423C-B79D-B47F278474E9}"/>
    <dgm:cxn modelId="{6C99DF5F-D2F1-45F2-91AA-B361ABACCA02}" srcId="{117419EF-68C5-47A1-A39C-822887739C46}" destId="{3DAA5315-B8AE-4A57-8F7D-2B427C3CE9A0}" srcOrd="7" destOrd="0" parTransId="{80CC49CA-6DF4-4346-9182-54489CC4EF42}" sibTransId="{0C9D730A-0AF9-4C04-B98C-CB09B5107414}"/>
    <dgm:cxn modelId="{26CB3547-14FE-40E6-9874-A7AADD68FAEA}" type="presOf" srcId="{E4FBC44B-DFEF-4309-ABF4-0C29D99CDFCA}" destId="{96EA1A91-9520-43AB-B5BA-62CE2262A83D}" srcOrd="0" destOrd="0" presId="urn:microsoft.com/office/officeart/2016/7/layout/RepeatingBendingProcessNew"/>
    <dgm:cxn modelId="{4586EB47-D8D5-4B32-BD4A-D6057B1C947B}" type="presOf" srcId="{C8CA9B88-2C3C-4C7C-B146-45904B6D0AD4}" destId="{D628F322-C955-49D4-A8AC-8C377E09BF4F}" srcOrd="0" destOrd="0" presId="urn:microsoft.com/office/officeart/2016/7/layout/RepeatingBendingProcessNew"/>
    <dgm:cxn modelId="{D797404E-2387-4A3D-AB01-F6A5C135B5C4}" type="presOf" srcId="{59723D42-4EC0-4575-B1C4-C1336BE2C084}" destId="{7B3E0767-0F12-4790-80EF-CDEF3510F899}" srcOrd="0" destOrd="0" presId="urn:microsoft.com/office/officeart/2016/7/layout/RepeatingBendingProcessNew"/>
    <dgm:cxn modelId="{1858686E-AC61-45E5-9E45-4D56E2139AC5}" srcId="{117419EF-68C5-47A1-A39C-822887739C46}" destId="{F8E48E8D-AA4D-42C1-AC8E-FE49A84732D2}" srcOrd="3" destOrd="0" parTransId="{368C9CF4-F811-48F4-A186-D34DA150D71D}" sibTransId="{7FBE9767-EDED-4BBC-B723-CEDFB9AF5594}"/>
    <dgm:cxn modelId="{D1943A72-6168-4274-84FE-EC0D161AF173}" type="presOf" srcId="{D3A48C33-5E33-4227-A4AB-1D40FA37D807}" destId="{F417EC69-7224-4ED4-9592-236D482025C5}" srcOrd="0" destOrd="0" presId="urn:microsoft.com/office/officeart/2016/7/layout/RepeatingBendingProcessNew"/>
    <dgm:cxn modelId="{3D8B0074-3A3C-4D8A-AB88-E7BBC27F661A}" type="presOf" srcId="{911EC24B-8DDF-41A5-AF40-1BEDDB2DD323}" destId="{BA8367E3-A04B-46FA-B993-8CEB75D3632C}" srcOrd="0" destOrd="0" presId="urn:microsoft.com/office/officeart/2016/7/layout/RepeatingBendingProcessNew"/>
    <dgm:cxn modelId="{BCE52A56-9070-486B-8659-B2B141A85A7C}" type="presOf" srcId="{E4FBC44B-DFEF-4309-ABF4-0C29D99CDFCA}" destId="{59572319-34DC-4717-B305-0EDBE03981CB}" srcOrd="1" destOrd="0" presId="urn:microsoft.com/office/officeart/2016/7/layout/RepeatingBendingProcessNew"/>
    <dgm:cxn modelId="{BE9F8956-26D6-4A67-BDDD-34FDA846904C}" type="presOf" srcId="{AAEEC566-EEE4-49CF-931D-2DCC113D5654}" destId="{7F1BAFD3-FE59-497E-ADD5-CF5415471676}" srcOrd="0" destOrd="0" presId="urn:microsoft.com/office/officeart/2016/7/layout/RepeatingBendingProcessNew"/>
    <dgm:cxn modelId="{A0D12A81-4393-457E-A825-897C82343FF3}" type="presOf" srcId="{930FCA82-052F-45EF-BCEE-CAD661830535}" destId="{22EB2973-DB1E-4CF0-A25E-CB9570EFFB55}" srcOrd="1" destOrd="0" presId="urn:microsoft.com/office/officeart/2016/7/layout/RepeatingBendingProcessNew"/>
    <dgm:cxn modelId="{C5ACDB84-1269-4598-AA88-E6BCF1A0D823}" srcId="{117419EF-68C5-47A1-A39C-822887739C46}" destId="{F55350FA-96D0-431D-ADCD-0643B6DB8DAA}" srcOrd="6" destOrd="0" parTransId="{4C177D08-5264-4270-AAF9-9BC6B4D83B81}" sibTransId="{928F6F7F-6BF5-498D-A222-140767814956}"/>
    <dgm:cxn modelId="{3F805388-3AB6-49B7-A02D-B2C3FA96E242}" type="presOf" srcId="{928F6F7F-6BF5-498D-A222-140767814956}" destId="{79581E59-9491-4CE1-97E6-95608095AE42}" srcOrd="0" destOrd="0" presId="urn:microsoft.com/office/officeart/2016/7/layout/RepeatingBendingProcessNew"/>
    <dgm:cxn modelId="{09C1168A-7B80-4ECE-9CDD-5AA8C3A46BC8}" type="presOf" srcId="{117419EF-68C5-47A1-A39C-822887739C46}" destId="{DAA6F008-7B7E-4BE7-A940-95440B60E9D5}" srcOrd="0" destOrd="0" presId="urn:microsoft.com/office/officeart/2016/7/layout/RepeatingBendingProcessNew"/>
    <dgm:cxn modelId="{3A84518E-A03E-4427-9860-0810402B3DCC}" srcId="{117419EF-68C5-47A1-A39C-822887739C46}" destId="{C8CA9B88-2C3C-4C7C-B146-45904B6D0AD4}" srcOrd="9" destOrd="0" parTransId="{E94F7063-9E93-41EF-8E5B-443BF3F16374}" sibTransId="{9A4618B0-12FF-41F3-B6F9-94C44D7404A2}"/>
    <dgm:cxn modelId="{7D3DCA8E-E1A3-4A93-8144-C599745BD516}" type="presOf" srcId="{928F6F7F-6BF5-498D-A222-140767814956}" destId="{397BE7A0-2401-43CA-AA8F-D12967107D44}" srcOrd="1" destOrd="0" presId="urn:microsoft.com/office/officeart/2016/7/layout/RepeatingBendingProcessNew"/>
    <dgm:cxn modelId="{E40AF893-0A78-4033-81EC-D2D42205B842}" type="presOf" srcId="{3FA0A2E7-F972-47FF-9224-1DB998893BBB}" destId="{ED41841F-D560-4836-B58F-6D7FE3110972}" srcOrd="0" destOrd="0" presId="urn:microsoft.com/office/officeart/2016/7/layout/RepeatingBendingProcessNew"/>
    <dgm:cxn modelId="{923F9F99-8199-4FAE-BFAA-0B85AF30053E}" srcId="{117419EF-68C5-47A1-A39C-822887739C46}" destId="{3FA0A2E7-F972-47FF-9224-1DB998893BBB}" srcOrd="4" destOrd="0" parTransId="{09E55EFA-4FBE-4E70-A3A2-147E3ED15B76}" sibTransId="{E4FBC44B-DFEF-4309-ABF4-0C29D99CDFCA}"/>
    <dgm:cxn modelId="{DFE2AD9D-6120-489E-89F5-D95229CF6420}" type="presOf" srcId="{7FBE9767-EDED-4BBC-B723-CEDFB9AF5594}" destId="{CE20C71B-E85F-4B91-A7F9-5F90E3EFC1F1}" srcOrd="0" destOrd="0" presId="urn:microsoft.com/office/officeart/2016/7/layout/RepeatingBendingProcessNew"/>
    <dgm:cxn modelId="{4AA90FA3-29A0-4DEF-A856-8AD5DED5281A}" type="presOf" srcId="{F55350FA-96D0-431D-ADCD-0643B6DB8DAA}" destId="{7E6AF9F7-C4FC-49C6-893B-30BE2AB4CC40}" srcOrd="0" destOrd="0" presId="urn:microsoft.com/office/officeart/2016/7/layout/RepeatingBendingProcessNew"/>
    <dgm:cxn modelId="{AE5AE0A3-B2C4-4872-9AE2-632A7673E68D}" type="presOf" srcId="{0C9D730A-0AF9-4C04-B98C-CB09B5107414}" destId="{1FD8B587-1DC8-4C8B-A67F-2B341DA0B224}" srcOrd="0" destOrd="0" presId="urn:microsoft.com/office/officeart/2016/7/layout/RepeatingBendingProcessNew"/>
    <dgm:cxn modelId="{D98760AF-9C69-4860-97F7-932853334179}" srcId="{117419EF-68C5-47A1-A39C-822887739C46}" destId="{59723D42-4EC0-4575-B1C4-C1336BE2C084}" srcOrd="1" destOrd="0" parTransId="{17F3B3D4-D0E7-46F2-A5CB-BCC48B733213}" sibTransId="{930FCA82-052F-45EF-BCEE-CAD661830535}"/>
    <dgm:cxn modelId="{6E5D58B0-5D78-4DD5-9A32-FDA247FA5367}" type="presOf" srcId="{60E9B5BD-9700-423C-B79D-B47F278474E9}" destId="{6F08C7E4-9A84-4C85-BBC3-170E2CBF2D0C}" srcOrd="1" destOrd="0" presId="urn:microsoft.com/office/officeart/2016/7/layout/RepeatingBendingProcessNew"/>
    <dgm:cxn modelId="{46DA5FB6-69B0-4689-B321-8A2031DC3CC7}" type="presOf" srcId="{0C9D730A-0AF9-4C04-B98C-CB09B5107414}" destId="{DDC85E56-0D15-452B-BDFA-2141100D6EDD}" srcOrd="1" destOrd="0" presId="urn:microsoft.com/office/officeart/2016/7/layout/RepeatingBendingProcessNew"/>
    <dgm:cxn modelId="{FC950ABC-125F-48A7-95B5-E20CE556B0FE}" type="presOf" srcId="{F8E48E8D-AA4D-42C1-AC8E-FE49A84732D2}" destId="{BD3A32BD-C589-45C2-AD79-1773D8A12C38}" srcOrd="0" destOrd="0" presId="urn:microsoft.com/office/officeart/2016/7/layout/RepeatingBendingProcessNew"/>
    <dgm:cxn modelId="{427BC2BE-223C-4EF1-90AC-3CB47EC6A677}" type="presOf" srcId="{7FBE9767-EDED-4BBC-B723-CEDFB9AF5594}" destId="{45EC2DCF-1222-4D4A-9692-8A0527A6BE42}" srcOrd="1" destOrd="0" presId="urn:microsoft.com/office/officeart/2016/7/layout/RepeatingBendingProcessNew"/>
    <dgm:cxn modelId="{45DB05CB-6178-4F8B-BCA1-F7C5957F81A5}" type="presOf" srcId="{4C86D9A7-CC11-4532-B58F-3218BD2C3202}" destId="{828A7B6D-46A6-4429-B25B-D53D51579933}" srcOrd="1" destOrd="0" presId="urn:microsoft.com/office/officeart/2016/7/layout/RepeatingBendingProcessNew"/>
    <dgm:cxn modelId="{40D99BCB-C254-4341-A401-AE9AF9CCF16E}" srcId="{117419EF-68C5-47A1-A39C-822887739C46}" destId="{AA0D579A-60F4-4019-99CC-FE37FB8EE31D}" srcOrd="2" destOrd="0" parTransId="{422A1710-100C-4CA9-9C7F-2EDD95896B47}" sibTransId="{911EC24B-8DDF-41A5-AF40-1BEDDB2DD323}"/>
    <dgm:cxn modelId="{01759BDF-BC9F-4BD8-A374-BEDCA93CB584}" srcId="{117419EF-68C5-47A1-A39C-822887739C46}" destId="{AAEEC566-EEE4-49CF-931D-2DCC113D5654}" srcOrd="0" destOrd="0" parTransId="{89E45AC4-4693-4063-A475-C164362C6D4A}" sibTransId="{190EBA1C-0D04-49BB-A56E-C698EB0092CF}"/>
    <dgm:cxn modelId="{6F74EFE3-A79D-4C45-B136-90C7BC7C9279}" type="presOf" srcId="{930FCA82-052F-45EF-BCEE-CAD661830535}" destId="{49416B9A-1B81-42DF-BE1D-83905A07873D}" srcOrd="0" destOrd="0" presId="urn:microsoft.com/office/officeart/2016/7/layout/RepeatingBendingProcessNew"/>
    <dgm:cxn modelId="{439A93E4-35F3-4EAD-8C09-2FBB32BA788A}" type="presOf" srcId="{4C86D9A7-CC11-4532-B58F-3218BD2C3202}" destId="{877468A5-43D1-4A9B-ACD3-97F1B227D7FB}" srcOrd="0" destOrd="0" presId="urn:microsoft.com/office/officeart/2016/7/layout/RepeatingBendingProcessNew"/>
    <dgm:cxn modelId="{4EA54DE8-163B-4A4B-B85A-B06AE1965713}" type="presOf" srcId="{3DAA5315-B8AE-4A57-8F7D-2B427C3CE9A0}" destId="{B16C0A98-9460-4087-A95D-D0A6BFB65B3F}" srcOrd="0" destOrd="0" presId="urn:microsoft.com/office/officeart/2016/7/layout/RepeatingBendingProcessNew"/>
    <dgm:cxn modelId="{517828F1-3F58-44B1-ABBA-6A02A337FF1F}" type="presOf" srcId="{60E9B5BD-9700-423C-B79D-B47F278474E9}" destId="{B321E034-8BE5-4F60-B73B-EDEF7576BD35}" srcOrd="0" destOrd="0" presId="urn:microsoft.com/office/officeart/2016/7/layout/RepeatingBendingProcessNew"/>
    <dgm:cxn modelId="{CA4452F4-1768-4A9D-8982-BF2DABF29EC8}" type="presOf" srcId="{911EC24B-8DDF-41A5-AF40-1BEDDB2DD323}" destId="{C38D1927-5C66-4938-BE1E-43D103E0078B}" srcOrd="1" destOrd="0" presId="urn:microsoft.com/office/officeart/2016/7/layout/RepeatingBendingProcessNew"/>
    <dgm:cxn modelId="{7631D5F4-8AA4-4BF9-8AF5-73D27E400A20}" type="presParOf" srcId="{DAA6F008-7B7E-4BE7-A940-95440B60E9D5}" destId="{7F1BAFD3-FE59-497E-ADD5-CF5415471676}" srcOrd="0" destOrd="0" presId="urn:microsoft.com/office/officeart/2016/7/layout/RepeatingBendingProcessNew"/>
    <dgm:cxn modelId="{023623A0-5A7A-4FC0-B3E6-5631325FC069}" type="presParOf" srcId="{DAA6F008-7B7E-4BE7-A940-95440B60E9D5}" destId="{0C5662F0-CF1A-4CDC-92E9-74F777C518B7}" srcOrd="1" destOrd="0" presId="urn:microsoft.com/office/officeart/2016/7/layout/RepeatingBendingProcessNew"/>
    <dgm:cxn modelId="{608BCF14-7662-4403-8C9D-69B33C362E15}" type="presParOf" srcId="{0C5662F0-CF1A-4CDC-92E9-74F777C518B7}" destId="{27CF696D-9AB4-46E1-886C-AA72BC0DE248}" srcOrd="0" destOrd="0" presId="urn:microsoft.com/office/officeart/2016/7/layout/RepeatingBendingProcessNew"/>
    <dgm:cxn modelId="{96F25F89-7C9B-4165-AFAB-2040D15A7232}" type="presParOf" srcId="{DAA6F008-7B7E-4BE7-A940-95440B60E9D5}" destId="{7B3E0767-0F12-4790-80EF-CDEF3510F899}" srcOrd="2" destOrd="0" presId="urn:microsoft.com/office/officeart/2016/7/layout/RepeatingBendingProcessNew"/>
    <dgm:cxn modelId="{F288394C-8CDA-4FC7-B3F7-B0D21CFB8876}" type="presParOf" srcId="{DAA6F008-7B7E-4BE7-A940-95440B60E9D5}" destId="{49416B9A-1B81-42DF-BE1D-83905A07873D}" srcOrd="3" destOrd="0" presId="urn:microsoft.com/office/officeart/2016/7/layout/RepeatingBendingProcessNew"/>
    <dgm:cxn modelId="{B4705CA1-8C17-461D-A6AB-C9F2CB4FFD03}" type="presParOf" srcId="{49416B9A-1B81-42DF-BE1D-83905A07873D}" destId="{22EB2973-DB1E-4CF0-A25E-CB9570EFFB55}" srcOrd="0" destOrd="0" presId="urn:microsoft.com/office/officeart/2016/7/layout/RepeatingBendingProcessNew"/>
    <dgm:cxn modelId="{1BF883E3-5A77-4AC0-9FC4-73C4597A8EB7}" type="presParOf" srcId="{DAA6F008-7B7E-4BE7-A940-95440B60E9D5}" destId="{4FAED67D-D38A-44FE-A7FC-AEE2834D6BA9}" srcOrd="4" destOrd="0" presId="urn:microsoft.com/office/officeart/2016/7/layout/RepeatingBendingProcessNew"/>
    <dgm:cxn modelId="{A278120F-AED3-472A-9E5B-A4D4A78F6C15}" type="presParOf" srcId="{DAA6F008-7B7E-4BE7-A940-95440B60E9D5}" destId="{BA8367E3-A04B-46FA-B993-8CEB75D3632C}" srcOrd="5" destOrd="0" presId="urn:microsoft.com/office/officeart/2016/7/layout/RepeatingBendingProcessNew"/>
    <dgm:cxn modelId="{CE8FDC91-81C8-4CFA-84F3-A0D55F7D60D5}" type="presParOf" srcId="{BA8367E3-A04B-46FA-B993-8CEB75D3632C}" destId="{C38D1927-5C66-4938-BE1E-43D103E0078B}" srcOrd="0" destOrd="0" presId="urn:microsoft.com/office/officeart/2016/7/layout/RepeatingBendingProcessNew"/>
    <dgm:cxn modelId="{8B6F3BA5-29D6-4C2B-A93D-BB7B51449866}" type="presParOf" srcId="{DAA6F008-7B7E-4BE7-A940-95440B60E9D5}" destId="{BD3A32BD-C589-45C2-AD79-1773D8A12C38}" srcOrd="6" destOrd="0" presId="urn:microsoft.com/office/officeart/2016/7/layout/RepeatingBendingProcessNew"/>
    <dgm:cxn modelId="{FBBFA4D4-7A74-4A77-AA6A-6F356ED60778}" type="presParOf" srcId="{DAA6F008-7B7E-4BE7-A940-95440B60E9D5}" destId="{CE20C71B-E85F-4B91-A7F9-5F90E3EFC1F1}" srcOrd="7" destOrd="0" presId="urn:microsoft.com/office/officeart/2016/7/layout/RepeatingBendingProcessNew"/>
    <dgm:cxn modelId="{6A5F7D37-F9EE-4594-A2B4-AA156E6BD52A}" type="presParOf" srcId="{CE20C71B-E85F-4B91-A7F9-5F90E3EFC1F1}" destId="{45EC2DCF-1222-4D4A-9692-8A0527A6BE42}" srcOrd="0" destOrd="0" presId="urn:microsoft.com/office/officeart/2016/7/layout/RepeatingBendingProcessNew"/>
    <dgm:cxn modelId="{7970F7E1-7F7D-4DCC-9CE9-DF6C9DA04027}" type="presParOf" srcId="{DAA6F008-7B7E-4BE7-A940-95440B60E9D5}" destId="{ED41841F-D560-4836-B58F-6D7FE3110972}" srcOrd="8" destOrd="0" presId="urn:microsoft.com/office/officeart/2016/7/layout/RepeatingBendingProcessNew"/>
    <dgm:cxn modelId="{5F82D9FB-C8BC-4DB8-B291-117DA078137F}" type="presParOf" srcId="{DAA6F008-7B7E-4BE7-A940-95440B60E9D5}" destId="{96EA1A91-9520-43AB-B5BA-62CE2262A83D}" srcOrd="9" destOrd="0" presId="urn:microsoft.com/office/officeart/2016/7/layout/RepeatingBendingProcessNew"/>
    <dgm:cxn modelId="{50060F48-2575-445F-9592-3077AAD79585}" type="presParOf" srcId="{96EA1A91-9520-43AB-B5BA-62CE2262A83D}" destId="{59572319-34DC-4717-B305-0EDBE03981CB}" srcOrd="0" destOrd="0" presId="urn:microsoft.com/office/officeart/2016/7/layout/RepeatingBendingProcessNew"/>
    <dgm:cxn modelId="{C6F2A9D1-CF16-4177-8993-B25B0B49580D}" type="presParOf" srcId="{DAA6F008-7B7E-4BE7-A940-95440B60E9D5}" destId="{F417EC69-7224-4ED4-9592-236D482025C5}" srcOrd="10" destOrd="0" presId="urn:microsoft.com/office/officeart/2016/7/layout/RepeatingBendingProcessNew"/>
    <dgm:cxn modelId="{2AB3B223-33BD-46CB-A660-8F92F909BB8C}" type="presParOf" srcId="{DAA6F008-7B7E-4BE7-A940-95440B60E9D5}" destId="{B321E034-8BE5-4F60-B73B-EDEF7576BD35}" srcOrd="11" destOrd="0" presId="urn:microsoft.com/office/officeart/2016/7/layout/RepeatingBendingProcessNew"/>
    <dgm:cxn modelId="{E5C5913F-1EFF-4152-97B0-022326C5147F}" type="presParOf" srcId="{B321E034-8BE5-4F60-B73B-EDEF7576BD35}" destId="{6F08C7E4-9A84-4C85-BBC3-170E2CBF2D0C}" srcOrd="0" destOrd="0" presId="urn:microsoft.com/office/officeart/2016/7/layout/RepeatingBendingProcessNew"/>
    <dgm:cxn modelId="{2B22B8A7-7E77-4D58-ADD5-1FA2C6F57207}" type="presParOf" srcId="{DAA6F008-7B7E-4BE7-A940-95440B60E9D5}" destId="{7E6AF9F7-C4FC-49C6-893B-30BE2AB4CC40}" srcOrd="12" destOrd="0" presId="urn:microsoft.com/office/officeart/2016/7/layout/RepeatingBendingProcessNew"/>
    <dgm:cxn modelId="{2A71BDF0-78BF-478A-93A4-78DA83EB1DCB}" type="presParOf" srcId="{DAA6F008-7B7E-4BE7-A940-95440B60E9D5}" destId="{79581E59-9491-4CE1-97E6-95608095AE42}" srcOrd="13" destOrd="0" presId="urn:microsoft.com/office/officeart/2016/7/layout/RepeatingBendingProcessNew"/>
    <dgm:cxn modelId="{E8EBC13E-6361-49E8-BD91-6E3C49F348DD}" type="presParOf" srcId="{79581E59-9491-4CE1-97E6-95608095AE42}" destId="{397BE7A0-2401-43CA-AA8F-D12967107D44}" srcOrd="0" destOrd="0" presId="urn:microsoft.com/office/officeart/2016/7/layout/RepeatingBendingProcessNew"/>
    <dgm:cxn modelId="{873A8EBB-4127-4926-A83C-FE0E0D6DB5CA}" type="presParOf" srcId="{DAA6F008-7B7E-4BE7-A940-95440B60E9D5}" destId="{B16C0A98-9460-4087-A95D-D0A6BFB65B3F}" srcOrd="14" destOrd="0" presId="urn:microsoft.com/office/officeart/2016/7/layout/RepeatingBendingProcessNew"/>
    <dgm:cxn modelId="{70060AE4-B03F-4AFD-9C9D-6869CCC47C12}" type="presParOf" srcId="{DAA6F008-7B7E-4BE7-A940-95440B60E9D5}" destId="{1FD8B587-1DC8-4C8B-A67F-2B341DA0B224}" srcOrd="15" destOrd="0" presId="urn:microsoft.com/office/officeart/2016/7/layout/RepeatingBendingProcessNew"/>
    <dgm:cxn modelId="{7B98F9A5-5241-4A5E-9AEA-EAAD44BEF542}" type="presParOf" srcId="{1FD8B587-1DC8-4C8B-A67F-2B341DA0B224}" destId="{DDC85E56-0D15-452B-BDFA-2141100D6EDD}" srcOrd="0" destOrd="0" presId="urn:microsoft.com/office/officeart/2016/7/layout/RepeatingBendingProcessNew"/>
    <dgm:cxn modelId="{3F59A39F-C3F1-41A2-8CDD-BDFAAEB7E55F}" type="presParOf" srcId="{DAA6F008-7B7E-4BE7-A940-95440B60E9D5}" destId="{4B12BF0A-512C-4182-B95E-62B11C9AE7B6}" srcOrd="16" destOrd="0" presId="urn:microsoft.com/office/officeart/2016/7/layout/RepeatingBendingProcessNew"/>
    <dgm:cxn modelId="{090C8096-0789-4A3A-A3CA-B67949F90A19}" type="presParOf" srcId="{DAA6F008-7B7E-4BE7-A940-95440B60E9D5}" destId="{877468A5-43D1-4A9B-ACD3-97F1B227D7FB}" srcOrd="17" destOrd="0" presId="urn:microsoft.com/office/officeart/2016/7/layout/RepeatingBendingProcessNew"/>
    <dgm:cxn modelId="{D866F499-412E-4141-B428-172E755AC53F}" type="presParOf" srcId="{877468A5-43D1-4A9B-ACD3-97F1B227D7FB}" destId="{828A7B6D-46A6-4429-B25B-D53D51579933}" srcOrd="0" destOrd="0" presId="urn:microsoft.com/office/officeart/2016/7/layout/RepeatingBendingProcessNew"/>
    <dgm:cxn modelId="{151F8A12-F52E-47B2-98DD-A0108D222170}" type="presParOf" srcId="{DAA6F008-7B7E-4BE7-A940-95440B60E9D5}" destId="{D628F322-C955-49D4-A8AC-8C377E09BF4F}" srcOrd="1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231F86-D01B-4217-8A18-650FCEF2140C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A6B2BABD-16D8-4B4C-82BC-D87BDCA5094E}">
      <dgm:prSet/>
      <dgm:spPr/>
      <dgm:t>
        <a:bodyPr/>
        <a:lstStyle/>
        <a:p>
          <a:r>
            <a:rPr lang="hr-HR" b="1"/>
            <a:t>3. JEDINSTVENI UPRAVNI ODJEL</a:t>
          </a:r>
          <a:endParaRPr lang="en-US"/>
        </a:p>
      </dgm:t>
    </dgm:pt>
    <dgm:pt modelId="{4DFB4608-39A9-495A-AE55-840880C55762}" type="parTrans" cxnId="{AAB801D4-6EFD-4E40-BF53-F62CBE60F63F}">
      <dgm:prSet/>
      <dgm:spPr/>
      <dgm:t>
        <a:bodyPr/>
        <a:lstStyle/>
        <a:p>
          <a:endParaRPr lang="en-US"/>
        </a:p>
      </dgm:t>
    </dgm:pt>
    <dgm:pt modelId="{C04B631C-481F-4834-9F82-D0BA5CDB150B}" type="sibTrans" cxnId="{AAB801D4-6EFD-4E40-BF53-F62CBE60F63F}">
      <dgm:prSet/>
      <dgm:spPr/>
      <dgm:t>
        <a:bodyPr/>
        <a:lstStyle/>
        <a:p>
          <a:endParaRPr lang="en-US"/>
        </a:p>
      </dgm:t>
    </dgm:pt>
    <dgm:pt modelId="{5F67FD6F-14B4-4221-8704-DB8572816A5A}">
      <dgm:prSet/>
      <dgm:spPr/>
      <dgm:t>
        <a:bodyPr/>
        <a:lstStyle/>
        <a:p>
          <a:r>
            <a:rPr lang="hr-HR" dirty="0"/>
            <a:t>Socijalna skrb i novčana pomoć						      39.700,00</a:t>
          </a:r>
          <a:endParaRPr lang="en-US" dirty="0"/>
        </a:p>
      </dgm:t>
    </dgm:pt>
    <dgm:pt modelId="{16EEACB6-4B63-4F27-B790-69DF7683A85B}" type="parTrans" cxnId="{CE565B71-4FF3-48E2-94C3-11B9EF5BE564}">
      <dgm:prSet/>
      <dgm:spPr/>
      <dgm:t>
        <a:bodyPr/>
        <a:lstStyle/>
        <a:p>
          <a:endParaRPr lang="en-US"/>
        </a:p>
      </dgm:t>
    </dgm:pt>
    <dgm:pt modelId="{A763A9E5-8B03-480D-98A6-3FE4317D9091}" type="sibTrans" cxnId="{CE565B71-4FF3-48E2-94C3-11B9EF5BE564}">
      <dgm:prSet/>
      <dgm:spPr/>
      <dgm:t>
        <a:bodyPr/>
        <a:lstStyle/>
        <a:p>
          <a:endParaRPr lang="en-US"/>
        </a:p>
      </dgm:t>
    </dgm:pt>
    <dgm:pt modelId="{E0D29A13-0101-4E35-9E08-F974944EABFE}">
      <dgm:prSet/>
      <dgm:spPr/>
      <dgm:t>
        <a:bodyPr/>
        <a:lstStyle/>
        <a:p>
          <a:r>
            <a:rPr lang="hr-HR" dirty="0"/>
            <a:t>Program potpore u zdravstvu 					                    21.900,00</a:t>
          </a:r>
          <a:endParaRPr lang="en-US" dirty="0"/>
        </a:p>
      </dgm:t>
    </dgm:pt>
    <dgm:pt modelId="{B18E4E84-BAEE-4495-B3CB-EBF492A098C2}" type="parTrans" cxnId="{2D520F69-76EF-44F7-A7AB-C9ACBCF00E80}">
      <dgm:prSet/>
      <dgm:spPr/>
      <dgm:t>
        <a:bodyPr/>
        <a:lstStyle/>
        <a:p>
          <a:endParaRPr lang="en-US"/>
        </a:p>
      </dgm:t>
    </dgm:pt>
    <dgm:pt modelId="{F1BADD11-760B-41FE-95D6-9CDFEA864D4F}" type="sibTrans" cxnId="{2D520F69-76EF-44F7-A7AB-C9ACBCF00E80}">
      <dgm:prSet/>
      <dgm:spPr/>
      <dgm:t>
        <a:bodyPr/>
        <a:lstStyle/>
        <a:p>
          <a:endParaRPr lang="en-US"/>
        </a:p>
      </dgm:t>
    </dgm:pt>
    <dgm:pt modelId="{244A2056-281B-461D-9104-73AE2B32DC0B}">
      <dgm:prSet/>
      <dgm:spPr/>
      <dgm:t>
        <a:bodyPr/>
        <a:lstStyle/>
        <a:p>
          <a:r>
            <a:rPr lang="hr-HR" dirty="0"/>
            <a:t>Subvencije trgovačkim društvima u javnom sektoru </a:t>
          </a:r>
        </a:p>
        <a:p>
          <a:endParaRPr lang="hr-HR" dirty="0"/>
        </a:p>
        <a:p>
          <a:r>
            <a:rPr lang="hr-HR" dirty="0"/>
            <a:t>   	39.500,00</a:t>
          </a:r>
          <a:endParaRPr lang="en-US" dirty="0"/>
        </a:p>
      </dgm:t>
    </dgm:pt>
    <dgm:pt modelId="{8F045CD7-27E1-440F-B43B-AAAE16706523}" type="parTrans" cxnId="{D577A1A0-51D4-4928-9081-C21E311A06D0}">
      <dgm:prSet/>
      <dgm:spPr/>
      <dgm:t>
        <a:bodyPr/>
        <a:lstStyle/>
        <a:p>
          <a:endParaRPr lang="en-US"/>
        </a:p>
      </dgm:t>
    </dgm:pt>
    <dgm:pt modelId="{1C5A109C-C714-4E0D-A55F-514C68CE71BA}" type="sibTrans" cxnId="{D577A1A0-51D4-4928-9081-C21E311A06D0}">
      <dgm:prSet/>
      <dgm:spPr/>
      <dgm:t>
        <a:bodyPr/>
        <a:lstStyle/>
        <a:p>
          <a:endParaRPr lang="en-US"/>
        </a:p>
      </dgm:t>
    </dgm:pt>
    <dgm:pt modelId="{53B443AA-4FB0-4A1B-B850-CAF7B1D3AFC6}">
      <dgm:prSet/>
      <dgm:spPr/>
      <dgm:t>
        <a:bodyPr/>
        <a:lstStyle/>
        <a:p>
          <a:r>
            <a:rPr lang="hr-HR" dirty="0"/>
            <a:t>Prostorno planiranje i unaprijeđenje stanovanja  		     272.300,00</a:t>
          </a:r>
          <a:endParaRPr lang="en-US" dirty="0"/>
        </a:p>
      </dgm:t>
    </dgm:pt>
    <dgm:pt modelId="{86BF33D9-BDBA-42F9-95B1-F2D39C800399}" type="parTrans" cxnId="{EF0EA1AA-81BE-44CA-83CB-5E1F4138944D}">
      <dgm:prSet/>
      <dgm:spPr/>
      <dgm:t>
        <a:bodyPr/>
        <a:lstStyle/>
        <a:p>
          <a:endParaRPr lang="en-US"/>
        </a:p>
      </dgm:t>
    </dgm:pt>
    <dgm:pt modelId="{94CA2464-1E3E-41CC-A946-F8BCFE908E43}" type="sibTrans" cxnId="{EF0EA1AA-81BE-44CA-83CB-5E1F4138944D}">
      <dgm:prSet/>
      <dgm:spPr/>
      <dgm:t>
        <a:bodyPr/>
        <a:lstStyle/>
        <a:p>
          <a:endParaRPr lang="en-US"/>
        </a:p>
      </dgm:t>
    </dgm:pt>
    <dgm:pt modelId="{4BAB7B01-DD4E-4042-AA85-D06243550ADF}">
      <dgm:prSet/>
      <dgm:spPr/>
      <dgm:t>
        <a:bodyPr/>
        <a:lstStyle/>
        <a:p>
          <a:r>
            <a:rPr lang="hr-HR" dirty="0"/>
            <a:t>Izgradnja komunalne infrastrukture 				        1.637.500,00</a:t>
          </a:r>
          <a:endParaRPr lang="en-US" dirty="0"/>
        </a:p>
      </dgm:t>
    </dgm:pt>
    <dgm:pt modelId="{AB2E2439-EF2E-4CFC-A334-A87F8329BD75}" type="parTrans" cxnId="{7E6FBF41-F6CB-47BE-B868-313083D83FAF}">
      <dgm:prSet/>
      <dgm:spPr/>
      <dgm:t>
        <a:bodyPr/>
        <a:lstStyle/>
        <a:p>
          <a:endParaRPr lang="en-US"/>
        </a:p>
      </dgm:t>
    </dgm:pt>
    <dgm:pt modelId="{E76C9DFA-E932-468C-AA26-8E243723CBE1}" type="sibTrans" cxnId="{7E6FBF41-F6CB-47BE-B868-313083D83FAF}">
      <dgm:prSet/>
      <dgm:spPr/>
      <dgm:t>
        <a:bodyPr/>
        <a:lstStyle/>
        <a:p>
          <a:endParaRPr lang="en-US"/>
        </a:p>
      </dgm:t>
    </dgm:pt>
    <dgm:pt modelId="{5F4A7C0B-0230-43B2-8096-1C6469850754}">
      <dgm:prSet/>
      <dgm:spPr/>
      <dgm:t>
        <a:bodyPr/>
        <a:lstStyle/>
        <a:p>
          <a:r>
            <a:rPr lang="hr-HR" dirty="0"/>
            <a:t>Održavanje komunalne infrastrukture 			                235.500,00</a:t>
          </a:r>
          <a:endParaRPr lang="en-US" dirty="0"/>
        </a:p>
      </dgm:t>
    </dgm:pt>
    <dgm:pt modelId="{60B47FF2-2A4C-4FAA-9028-94133C17319C}" type="parTrans" cxnId="{777CFFF9-3E36-401C-9C0C-44DD63DB4BBE}">
      <dgm:prSet/>
      <dgm:spPr/>
      <dgm:t>
        <a:bodyPr/>
        <a:lstStyle/>
        <a:p>
          <a:endParaRPr lang="en-US"/>
        </a:p>
      </dgm:t>
    </dgm:pt>
    <dgm:pt modelId="{BD9627F1-D158-4B7E-834E-DF25DB2129A2}" type="sibTrans" cxnId="{777CFFF9-3E36-401C-9C0C-44DD63DB4BBE}">
      <dgm:prSet/>
      <dgm:spPr/>
      <dgm:t>
        <a:bodyPr/>
        <a:lstStyle/>
        <a:p>
          <a:endParaRPr lang="en-US"/>
        </a:p>
      </dgm:t>
    </dgm:pt>
    <dgm:pt modelId="{342E2EA2-A4DA-4D46-B61D-6F3DC7D47BFE}">
      <dgm:prSet/>
      <dgm:spPr/>
      <dgm:t>
        <a:bodyPr/>
        <a:lstStyle/>
        <a:p>
          <a:r>
            <a:rPr lang="hr-HR" dirty="0"/>
            <a:t>Upravljanje  imovinom 						           103.500,00</a:t>
          </a:r>
          <a:endParaRPr lang="en-US" dirty="0"/>
        </a:p>
      </dgm:t>
    </dgm:pt>
    <dgm:pt modelId="{4CF8BB2F-4D05-4011-B83F-93873816D5E8}" type="parTrans" cxnId="{32205232-A50E-48B8-AA5D-F1E5912A0F80}">
      <dgm:prSet/>
      <dgm:spPr/>
      <dgm:t>
        <a:bodyPr/>
        <a:lstStyle/>
        <a:p>
          <a:endParaRPr lang="en-US"/>
        </a:p>
      </dgm:t>
    </dgm:pt>
    <dgm:pt modelId="{A45F5D7D-57BB-46AA-B400-BC1B3A2EE6EA}" type="sibTrans" cxnId="{32205232-A50E-48B8-AA5D-F1E5912A0F80}">
      <dgm:prSet/>
      <dgm:spPr/>
      <dgm:t>
        <a:bodyPr/>
        <a:lstStyle/>
        <a:p>
          <a:endParaRPr lang="en-US"/>
        </a:p>
      </dgm:t>
    </dgm:pt>
    <dgm:pt modelId="{44254ABD-9ED3-4C25-8F83-5D5B3C5B7BE2}">
      <dgm:prSet/>
      <dgm:spPr/>
      <dgm:t>
        <a:bodyPr/>
        <a:lstStyle/>
        <a:p>
          <a:r>
            <a:rPr lang="hr-HR" dirty="0"/>
            <a:t>Zaštita okoliša i zaštita životinja						             12.200,00</a:t>
          </a:r>
          <a:endParaRPr lang="en-US" dirty="0"/>
        </a:p>
      </dgm:t>
    </dgm:pt>
    <dgm:pt modelId="{032815EE-BCEB-4A06-8CF3-A63FB3AD9211}" type="parTrans" cxnId="{8C414D07-D1DC-4B9C-9D2A-9213B2F3D6DF}">
      <dgm:prSet/>
      <dgm:spPr/>
      <dgm:t>
        <a:bodyPr/>
        <a:lstStyle/>
        <a:p>
          <a:endParaRPr lang="en-US"/>
        </a:p>
      </dgm:t>
    </dgm:pt>
    <dgm:pt modelId="{E181C94D-6F0E-4575-8169-B59E5B8873F6}" type="sibTrans" cxnId="{8C414D07-D1DC-4B9C-9D2A-9213B2F3D6DF}">
      <dgm:prSet/>
      <dgm:spPr/>
      <dgm:t>
        <a:bodyPr/>
        <a:lstStyle/>
        <a:p>
          <a:endParaRPr lang="en-US"/>
        </a:p>
      </dgm:t>
    </dgm:pt>
    <dgm:pt modelId="{3F244709-B28E-4930-A0CF-5E47353C7CC8}" type="pres">
      <dgm:prSet presAssocID="{3E231F86-D01B-4217-8A18-650FCEF2140C}" presName="Name0" presStyleCnt="0">
        <dgm:presLayoutVars>
          <dgm:dir/>
          <dgm:resizeHandles val="exact"/>
        </dgm:presLayoutVars>
      </dgm:prSet>
      <dgm:spPr/>
    </dgm:pt>
    <dgm:pt modelId="{38F8BA3A-2DE5-49DF-AFF5-4BA0D471A3ED}" type="pres">
      <dgm:prSet presAssocID="{A6B2BABD-16D8-4B4C-82BC-D87BDCA5094E}" presName="node" presStyleLbl="node1" presStyleIdx="0" presStyleCnt="9">
        <dgm:presLayoutVars>
          <dgm:bulletEnabled val="1"/>
        </dgm:presLayoutVars>
      </dgm:prSet>
      <dgm:spPr/>
    </dgm:pt>
    <dgm:pt modelId="{FAB343FC-109C-4E87-87FE-6E567CEBD3B0}" type="pres">
      <dgm:prSet presAssocID="{C04B631C-481F-4834-9F82-D0BA5CDB150B}" presName="sibTrans" presStyleLbl="sibTrans1D1" presStyleIdx="0" presStyleCnt="8"/>
      <dgm:spPr/>
    </dgm:pt>
    <dgm:pt modelId="{10FFFECE-E506-4C61-B6CA-B7D774A30BE8}" type="pres">
      <dgm:prSet presAssocID="{C04B631C-481F-4834-9F82-D0BA5CDB150B}" presName="connectorText" presStyleLbl="sibTrans1D1" presStyleIdx="0" presStyleCnt="8"/>
      <dgm:spPr/>
    </dgm:pt>
    <dgm:pt modelId="{8A7BB5EA-45D1-4AEF-AD3E-12B65FAD2CDF}" type="pres">
      <dgm:prSet presAssocID="{5F67FD6F-14B4-4221-8704-DB8572816A5A}" presName="node" presStyleLbl="node1" presStyleIdx="1" presStyleCnt="9" custScaleY="132881">
        <dgm:presLayoutVars>
          <dgm:bulletEnabled val="1"/>
        </dgm:presLayoutVars>
      </dgm:prSet>
      <dgm:spPr/>
    </dgm:pt>
    <dgm:pt modelId="{A144BFB9-9708-411D-BF61-F9711EC543BA}" type="pres">
      <dgm:prSet presAssocID="{A763A9E5-8B03-480D-98A6-3FE4317D9091}" presName="sibTrans" presStyleLbl="sibTrans1D1" presStyleIdx="1" presStyleCnt="8"/>
      <dgm:spPr/>
    </dgm:pt>
    <dgm:pt modelId="{81055C8A-9702-4F70-8B73-6FE6111C4819}" type="pres">
      <dgm:prSet presAssocID="{A763A9E5-8B03-480D-98A6-3FE4317D9091}" presName="connectorText" presStyleLbl="sibTrans1D1" presStyleIdx="1" presStyleCnt="8"/>
      <dgm:spPr/>
    </dgm:pt>
    <dgm:pt modelId="{74B01E24-CC64-433E-BCCE-00A2F726C6F1}" type="pres">
      <dgm:prSet presAssocID="{E0D29A13-0101-4E35-9E08-F974944EABFE}" presName="node" presStyleLbl="node1" presStyleIdx="2" presStyleCnt="9">
        <dgm:presLayoutVars>
          <dgm:bulletEnabled val="1"/>
        </dgm:presLayoutVars>
      </dgm:prSet>
      <dgm:spPr/>
    </dgm:pt>
    <dgm:pt modelId="{B4BE26D3-5139-4AC9-B4C1-95F65E812BCD}" type="pres">
      <dgm:prSet presAssocID="{F1BADD11-760B-41FE-95D6-9CDFEA864D4F}" presName="sibTrans" presStyleLbl="sibTrans1D1" presStyleIdx="2" presStyleCnt="8"/>
      <dgm:spPr/>
    </dgm:pt>
    <dgm:pt modelId="{3782E851-3263-411B-A2D8-010CA282AF89}" type="pres">
      <dgm:prSet presAssocID="{F1BADD11-760B-41FE-95D6-9CDFEA864D4F}" presName="connectorText" presStyleLbl="sibTrans1D1" presStyleIdx="2" presStyleCnt="8"/>
      <dgm:spPr/>
    </dgm:pt>
    <dgm:pt modelId="{4D0DA20E-BB13-448C-A05C-75AACA1E45EF}" type="pres">
      <dgm:prSet presAssocID="{244A2056-281B-461D-9104-73AE2B32DC0B}" presName="node" presStyleLbl="node1" presStyleIdx="3" presStyleCnt="9" custScaleY="155274">
        <dgm:presLayoutVars>
          <dgm:bulletEnabled val="1"/>
        </dgm:presLayoutVars>
      </dgm:prSet>
      <dgm:spPr/>
    </dgm:pt>
    <dgm:pt modelId="{4FA05E72-C340-4B9D-9F33-0C094E1123C2}" type="pres">
      <dgm:prSet presAssocID="{1C5A109C-C714-4E0D-A55F-514C68CE71BA}" presName="sibTrans" presStyleLbl="sibTrans1D1" presStyleIdx="3" presStyleCnt="8"/>
      <dgm:spPr/>
    </dgm:pt>
    <dgm:pt modelId="{BC0FE4C4-784F-4536-9B96-410D4B7E7A89}" type="pres">
      <dgm:prSet presAssocID="{1C5A109C-C714-4E0D-A55F-514C68CE71BA}" presName="connectorText" presStyleLbl="sibTrans1D1" presStyleIdx="3" presStyleCnt="8"/>
      <dgm:spPr/>
    </dgm:pt>
    <dgm:pt modelId="{0BAB110D-9DE2-4F11-8580-6018CEA9756F}" type="pres">
      <dgm:prSet presAssocID="{53B443AA-4FB0-4A1B-B850-CAF7B1D3AFC6}" presName="node" presStyleLbl="node1" presStyleIdx="4" presStyleCnt="9" custScaleY="166690">
        <dgm:presLayoutVars>
          <dgm:bulletEnabled val="1"/>
        </dgm:presLayoutVars>
      </dgm:prSet>
      <dgm:spPr/>
    </dgm:pt>
    <dgm:pt modelId="{BDA516A1-D734-4805-9C79-25D703E47AB0}" type="pres">
      <dgm:prSet presAssocID="{94CA2464-1E3E-41CC-A946-F8BCFE908E43}" presName="sibTrans" presStyleLbl="sibTrans1D1" presStyleIdx="4" presStyleCnt="8"/>
      <dgm:spPr/>
    </dgm:pt>
    <dgm:pt modelId="{242232E9-C43F-4A0E-ADD9-61DB25839117}" type="pres">
      <dgm:prSet presAssocID="{94CA2464-1E3E-41CC-A946-F8BCFE908E43}" presName="connectorText" presStyleLbl="sibTrans1D1" presStyleIdx="4" presStyleCnt="8"/>
      <dgm:spPr/>
    </dgm:pt>
    <dgm:pt modelId="{FA87B38F-DD09-47FF-9A08-96B8DCC2F022}" type="pres">
      <dgm:prSet presAssocID="{4BAB7B01-DD4E-4042-AA85-D06243550ADF}" presName="node" presStyleLbl="node1" presStyleIdx="5" presStyleCnt="9" custScaleY="134409">
        <dgm:presLayoutVars>
          <dgm:bulletEnabled val="1"/>
        </dgm:presLayoutVars>
      </dgm:prSet>
      <dgm:spPr/>
    </dgm:pt>
    <dgm:pt modelId="{66745456-9CC2-474C-84C0-AE0DC2117025}" type="pres">
      <dgm:prSet presAssocID="{E76C9DFA-E932-468C-AA26-8E243723CBE1}" presName="sibTrans" presStyleLbl="sibTrans1D1" presStyleIdx="5" presStyleCnt="8"/>
      <dgm:spPr/>
    </dgm:pt>
    <dgm:pt modelId="{883C6B7E-19C3-4489-B2F7-956F10066FB3}" type="pres">
      <dgm:prSet presAssocID="{E76C9DFA-E932-468C-AA26-8E243723CBE1}" presName="connectorText" presStyleLbl="sibTrans1D1" presStyleIdx="5" presStyleCnt="8"/>
      <dgm:spPr/>
    </dgm:pt>
    <dgm:pt modelId="{197941FF-98B7-41C4-8D46-176AC10DED09}" type="pres">
      <dgm:prSet presAssocID="{5F4A7C0B-0230-43B2-8096-1C6469850754}" presName="node" presStyleLbl="node1" presStyleIdx="6" presStyleCnt="9" custScaleY="150668">
        <dgm:presLayoutVars>
          <dgm:bulletEnabled val="1"/>
        </dgm:presLayoutVars>
      </dgm:prSet>
      <dgm:spPr/>
    </dgm:pt>
    <dgm:pt modelId="{615F07F5-0573-4D4C-B8A3-4E5FF5357EE1}" type="pres">
      <dgm:prSet presAssocID="{BD9627F1-D158-4B7E-834E-DF25DB2129A2}" presName="sibTrans" presStyleLbl="sibTrans1D1" presStyleIdx="6" presStyleCnt="8"/>
      <dgm:spPr/>
    </dgm:pt>
    <dgm:pt modelId="{FCE14B56-A4DD-4D5E-95EA-02AA19FE5F0A}" type="pres">
      <dgm:prSet presAssocID="{BD9627F1-D158-4B7E-834E-DF25DB2129A2}" presName="connectorText" presStyleLbl="sibTrans1D1" presStyleIdx="6" presStyleCnt="8"/>
      <dgm:spPr/>
    </dgm:pt>
    <dgm:pt modelId="{32EA85E7-C7C2-44C0-BB6A-9A2FDC8349FD}" type="pres">
      <dgm:prSet presAssocID="{342E2EA2-A4DA-4D46-B61D-6F3DC7D47BFE}" presName="node" presStyleLbl="node1" presStyleIdx="7" presStyleCnt="9" custScaleY="134409">
        <dgm:presLayoutVars>
          <dgm:bulletEnabled val="1"/>
        </dgm:presLayoutVars>
      </dgm:prSet>
      <dgm:spPr/>
    </dgm:pt>
    <dgm:pt modelId="{D840818D-8FD5-401B-8880-D6CFCED314EC}" type="pres">
      <dgm:prSet presAssocID="{A45F5D7D-57BB-46AA-B400-BC1B3A2EE6EA}" presName="sibTrans" presStyleLbl="sibTrans1D1" presStyleIdx="7" presStyleCnt="8"/>
      <dgm:spPr/>
    </dgm:pt>
    <dgm:pt modelId="{A5E5912E-A120-4C40-A655-4A35D68A4B49}" type="pres">
      <dgm:prSet presAssocID="{A45F5D7D-57BB-46AA-B400-BC1B3A2EE6EA}" presName="connectorText" presStyleLbl="sibTrans1D1" presStyleIdx="7" presStyleCnt="8"/>
      <dgm:spPr/>
    </dgm:pt>
    <dgm:pt modelId="{FC2B691C-C0E2-4127-8343-2ABDDC44A1FE}" type="pres">
      <dgm:prSet presAssocID="{44254ABD-9ED3-4C25-8F83-5D5B3C5B7BE2}" presName="node" presStyleLbl="node1" presStyleIdx="8" presStyleCnt="9" custScaleY="122335">
        <dgm:presLayoutVars>
          <dgm:bulletEnabled val="1"/>
        </dgm:presLayoutVars>
      </dgm:prSet>
      <dgm:spPr/>
    </dgm:pt>
  </dgm:ptLst>
  <dgm:cxnLst>
    <dgm:cxn modelId="{D2B13C01-510D-44C3-9EA3-CDECB62CA6EE}" type="presOf" srcId="{1C5A109C-C714-4E0D-A55F-514C68CE71BA}" destId="{BC0FE4C4-784F-4536-9B96-410D4B7E7A89}" srcOrd="1" destOrd="0" presId="urn:microsoft.com/office/officeart/2016/7/layout/RepeatingBendingProcessNew"/>
    <dgm:cxn modelId="{96F5F603-4E63-4F19-B359-FBBA220AC390}" type="presOf" srcId="{BD9627F1-D158-4B7E-834E-DF25DB2129A2}" destId="{FCE14B56-A4DD-4D5E-95EA-02AA19FE5F0A}" srcOrd="1" destOrd="0" presId="urn:microsoft.com/office/officeart/2016/7/layout/RepeatingBendingProcessNew"/>
    <dgm:cxn modelId="{8C414D07-D1DC-4B9C-9D2A-9213B2F3D6DF}" srcId="{3E231F86-D01B-4217-8A18-650FCEF2140C}" destId="{44254ABD-9ED3-4C25-8F83-5D5B3C5B7BE2}" srcOrd="8" destOrd="0" parTransId="{032815EE-BCEB-4A06-8CF3-A63FB3AD9211}" sibTransId="{E181C94D-6F0E-4575-8169-B59E5B8873F6}"/>
    <dgm:cxn modelId="{B737E213-A157-48A5-96BD-20CC94232677}" type="presOf" srcId="{A763A9E5-8B03-480D-98A6-3FE4317D9091}" destId="{A144BFB9-9708-411D-BF61-F9711EC543BA}" srcOrd="0" destOrd="0" presId="urn:microsoft.com/office/officeart/2016/7/layout/RepeatingBendingProcessNew"/>
    <dgm:cxn modelId="{7747C014-53C0-49D5-8EF8-2C7D662E601F}" type="presOf" srcId="{E0D29A13-0101-4E35-9E08-F974944EABFE}" destId="{74B01E24-CC64-433E-BCCE-00A2F726C6F1}" srcOrd="0" destOrd="0" presId="urn:microsoft.com/office/officeart/2016/7/layout/RepeatingBendingProcessNew"/>
    <dgm:cxn modelId="{B66BFC25-1EB4-4EEA-9BA4-75ABBBF588E7}" type="presOf" srcId="{A45F5D7D-57BB-46AA-B400-BC1B3A2EE6EA}" destId="{D840818D-8FD5-401B-8880-D6CFCED314EC}" srcOrd="0" destOrd="0" presId="urn:microsoft.com/office/officeart/2016/7/layout/RepeatingBendingProcessNew"/>
    <dgm:cxn modelId="{8FFFBE27-69C8-4B92-B945-7BC9EFED56B8}" type="presOf" srcId="{A6B2BABD-16D8-4B4C-82BC-D87BDCA5094E}" destId="{38F8BA3A-2DE5-49DF-AFF5-4BA0D471A3ED}" srcOrd="0" destOrd="0" presId="urn:microsoft.com/office/officeart/2016/7/layout/RepeatingBendingProcessNew"/>
    <dgm:cxn modelId="{788D3F2B-D8B4-486C-81A5-9D6BDA27CB87}" type="presOf" srcId="{F1BADD11-760B-41FE-95D6-9CDFEA864D4F}" destId="{3782E851-3263-411B-A2D8-010CA282AF89}" srcOrd="1" destOrd="0" presId="urn:microsoft.com/office/officeart/2016/7/layout/RepeatingBendingProcessNew"/>
    <dgm:cxn modelId="{32205232-A50E-48B8-AA5D-F1E5912A0F80}" srcId="{3E231F86-D01B-4217-8A18-650FCEF2140C}" destId="{342E2EA2-A4DA-4D46-B61D-6F3DC7D47BFE}" srcOrd="7" destOrd="0" parTransId="{4CF8BB2F-4D05-4011-B83F-93873816D5E8}" sibTransId="{A45F5D7D-57BB-46AA-B400-BC1B3A2EE6EA}"/>
    <dgm:cxn modelId="{943ECF32-C727-4365-AA69-02D6BDF1CDBA}" type="presOf" srcId="{53B443AA-4FB0-4A1B-B850-CAF7B1D3AFC6}" destId="{0BAB110D-9DE2-4F11-8580-6018CEA9756F}" srcOrd="0" destOrd="0" presId="urn:microsoft.com/office/officeart/2016/7/layout/RepeatingBendingProcessNew"/>
    <dgm:cxn modelId="{4FC43036-B087-450D-A1F2-916232DD5AB0}" type="presOf" srcId="{F1BADD11-760B-41FE-95D6-9CDFEA864D4F}" destId="{B4BE26D3-5139-4AC9-B4C1-95F65E812BCD}" srcOrd="0" destOrd="0" presId="urn:microsoft.com/office/officeart/2016/7/layout/RepeatingBendingProcessNew"/>
    <dgm:cxn modelId="{7EC0F53A-DBDA-4178-AF8C-E47D7593A242}" type="presOf" srcId="{E76C9DFA-E932-468C-AA26-8E243723CBE1}" destId="{66745456-9CC2-474C-84C0-AE0DC2117025}" srcOrd="0" destOrd="0" presId="urn:microsoft.com/office/officeart/2016/7/layout/RepeatingBendingProcessNew"/>
    <dgm:cxn modelId="{7E6FBF41-F6CB-47BE-B868-313083D83FAF}" srcId="{3E231F86-D01B-4217-8A18-650FCEF2140C}" destId="{4BAB7B01-DD4E-4042-AA85-D06243550ADF}" srcOrd="5" destOrd="0" parTransId="{AB2E2439-EF2E-4CFC-A334-A87F8329BD75}" sibTransId="{E76C9DFA-E932-468C-AA26-8E243723CBE1}"/>
    <dgm:cxn modelId="{2D520F69-76EF-44F7-A7AB-C9ACBCF00E80}" srcId="{3E231F86-D01B-4217-8A18-650FCEF2140C}" destId="{E0D29A13-0101-4E35-9E08-F974944EABFE}" srcOrd="2" destOrd="0" parTransId="{B18E4E84-BAEE-4495-B3CB-EBF492A098C2}" sibTransId="{F1BADD11-760B-41FE-95D6-9CDFEA864D4F}"/>
    <dgm:cxn modelId="{63A7786C-C3E0-46E9-B5D1-B370CCD4AB42}" type="presOf" srcId="{1C5A109C-C714-4E0D-A55F-514C68CE71BA}" destId="{4FA05E72-C340-4B9D-9F33-0C094E1123C2}" srcOrd="0" destOrd="0" presId="urn:microsoft.com/office/officeart/2016/7/layout/RepeatingBendingProcessNew"/>
    <dgm:cxn modelId="{CA5D306E-BEFC-4C53-B068-2904793EDD31}" type="presOf" srcId="{342E2EA2-A4DA-4D46-B61D-6F3DC7D47BFE}" destId="{32EA85E7-C7C2-44C0-BB6A-9A2FDC8349FD}" srcOrd="0" destOrd="0" presId="urn:microsoft.com/office/officeart/2016/7/layout/RepeatingBendingProcessNew"/>
    <dgm:cxn modelId="{CE565B71-4FF3-48E2-94C3-11B9EF5BE564}" srcId="{3E231F86-D01B-4217-8A18-650FCEF2140C}" destId="{5F67FD6F-14B4-4221-8704-DB8572816A5A}" srcOrd="1" destOrd="0" parTransId="{16EEACB6-4B63-4F27-B790-69DF7683A85B}" sibTransId="{A763A9E5-8B03-480D-98A6-3FE4317D9091}"/>
    <dgm:cxn modelId="{9D3FC496-836F-4FE5-A07C-1F47AE691DCD}" type="presOf" srcId="{94CA2464-1E3E-41CC-A946-F8BCFE908E43}" destId="{242232E9-C43F-4A0E-ADD9-61DB25839117}" srcOrd="1" destOrd="0" presId="urn:microsoft.com/office/officeart/2016/7/layout/RepeatingBendingProcessNew"/>
    <dgm:cxn modelId="{EDAC7198-457B-4DB7-8ACC-B7356F9160DC}" type="presOf" srcId="{244A2056-281B-461D-9104-73AE2B32DC0B}" destId="{4D0DA20E-BB13-448C-A05C-75AACA1E45EF}" srcOrd="0" destOrd="0" presId="urn:microsoft.com/office/officeart/2016/7/layout/RepeatingBendingProcessNew"/>
    <dgm:cxn modelId="{5C1C649A-D896-4717-88F8-F340976967ED}" type="presOf" srcId="{44254ABD-9ED3-4C25-8F83-5D5B3C5B7BE2}" destId="{FC2B691C-C0E2-4127-8343-2ABDDC44A1FE}" srcOrd="0" destOrd="0" presId="urn:microsoft.com/office/officeart/2016/7/layout/RepeatingBendingProcessNew"/>
    <dgm:cxn modelId="{D577A1A0-51D4-4928-9081-C21E311A06D0}" srcId="{3E231F86-D01B-4217-8A18-650FCEF2140C}" destId="{244A2056-281B-461D-9104-73AE2B32DC0B}" srcOrd="3" destOrd="0" parTransId="{8F045CD7-27E1-440F-B43B-AAAE16706523}" sibTransId="{1C5A109C-C714-4E0D-A55F-514C68CE71BA}"/>
    <dgm:cxn modelId="{EF0EA1AA-81BE-44CA-83CB-5E1F4138944D}" srcId="{3E231F86-D01B-4217-8A18-650FCEF2140C}" destId="{53B443AA-4FB0-4A1B-B850-CAF7B1D3AFC6}" srcOrd="4" destOrd="0" parTransId="{86BF33D9-BDBA-42F9-95B1-F2D39C800399}" sibTransId="{94CA2464-1E3E-41CC-A946-F8BCFE908E43}"/>
    <dgm:cxn modelId="{40DB07BC-82B9-416F-B539-37F3E5520191}" type="presOf" srcId="{A45F5D7D-57BB-46AA-B400-BC1B3A2EE6EA}" destId="{A5E5912E-A120-4C40-A655-4A35D68A4B49}" srcOrd="1" destOrd="0" presId="urn:microsoft.com/office/officeart/2016/7/layout/RepeatingBendingProcessNew"/>
    <dgm:cxn modelId="{3EED5AC3-8E2B-4119-9E01-C0B79C0E104C}" type="presOf" srcId="{C04B631C-481F-4834-9F82-D0BA5CDB150B}" destId="{10FFFECE-E506-4C61-B6CA-B7D774A30BE8}" srcOrd="1" destOrd="0" presId="urn:microsoft.com/office/officeart/2016/7/layout/RepeatingBendingProcessNew"/>
    <dgm:cxn modelId="{7252EFC5-7745-4A6E-A6FB-83117EAB14B2}" type="presOf" srcId="{94CA2464-1E3E-41CC-A946-F8BCFE908E43}" destId="{BDA516A1-D734-4805-9C79-25D703E47AB0}" srcOrd="0" destOrd="0" presId="urn:microsoft.com/office/officeart/2016/7/layout/RepeatingBendingProcessNew"/>
    <dgm:cxn modelId="{EF3344C7-B380-4F1C-820F-F156875850F7}" type="presOf" srcId="{E76C9DFA-E932-468C-AA26-8E243723CBE1}" destId="{883C6B7E-19C3-4489-B2F7-956F10066FB3}" srcOrd="1" destOrd="0" presId="urn:microsoft.com/office/officeart/2016/7/layout/RepeatingBendingProcessNew"/>
    <dgm:cxn modelId="{19225FD2-BBD3-4044-A7CD-8B56C0FB92B5}" type="presOf" srcId="{4BAB7B01-DD4E-4042-AA85-D06243550ADF}" destId="{FA87B38F-DD09-47FF-9A08-96B8DCC2F022}" srcOrd="0" destOrd="0" presId="urn:microsoft.com/office/officeart/2016/7/layout/RepeatingBendingProcessNew"/>
    <dgm:cxn modelId="{AAB801D4-6EFD-4E40-BF53-F62CBE60F63F}" srcId="{3E231F86-D01B-4217-8A18-650FCEF2140C}" destId="{A6B2BABD-16D8-4B4C-82BC-D87BDCA5094E}" srcOrd="0" destOrd="0" parTransId="{4DFB4608-39A9-495A-AE55-840880C55762}" sibTransId="{C04B631C-481F-4834-9F82-D0BA5CDB150B}"/>
    <dgm:cxn modelId="{12D605D4-0E8A-40DE-B404-A8C74BF83D70}" type="presOf" srcId="{3E231F86-D01B-4217-8A18-650FCEF2140C}" destId="{3F244709-B28E-4930-A0CF-5E47353C7CC8}" srcOrd="0" destOrd="0" presId="urn:microsoft.com/office/officeart/2016/7/layout/RepeatingBendingProcessNew"/>
    <dgm:cxn modelId="{0E7022F5-6387-4FCC-A4FB-A34840419D19}" type="presOf" srcId="{5F4A7C0B-0230-43B2-8096-1C6469850754}" destId="{197941FF-98B7-41C4-8D46-176AC10DED09}" srcOrd="0" destOrd="0" presId="urn:microsoft.com/office/officeart/2016/7/layout/RepeatingBendingProcessNew"/>
    <dgm:cxn modelId="{E57A45F7-0107-42EA-B126-4A52A4D5D456}" type="presOf" srcId="{C04B631C-481F-4834-9F82-D0BA5CDB150B}" destId="{FAB343FC-109C-4E87-87FE-6E567CEBD3B0}" srcOrd="0" destOrd="0" presId="urn:microsoft.com/office/officeart/2016/7/layout/RepeatingBendingProcessNew"/>
    <dgm:cxn modelId="{777CFFF9-3E36-401C-9C0C-44DD63DB4BBE}" srcId="{3E231F86-D01B-4217-8A18-650FCEF2140C}" destId="{5F4A7C0B-0230-43B2-8096-1C6469850754}" srcOrd="6" destOrd="0" parTransId="{60B47FF2-2A4C-4FAA-9028-94133C17319C}" sibTransId="{BD9627F1-D158-4B7E-834E-DF25DB2129A2}"/>
    <dgm:cxn modelId="{922EC5FC-E26F-4E4B-9C6E-7204AFCDE55D}" type="presOf" srcId="{5F67FD6F-14B4-4221-8704-DB8572816A5A}" destId="{8A7BB5EA-45D1-4AEF-AD3E-12B65FAD2CDF}" srcOrd="0" destOrd="0" presId="urn:microsoft.com/office/officeart/2016/7/layout/RepeatingBendingProcessNew"/>
    <dgm:cxn modelId="{BCBACDFC-344A-4B9D-A0A5-2FF7827660A9}" type="presOf" srcId="{A763A9E5-8B03-480D-98A6-3FE4317D9091}" destId="{81055C8A-9702-4F70-8B73-6FE6111C4819}" srcOrd="1" destOrd="0" presId="urn:microsoft.com/office/officeart/2016/7/layout/RepeatingBendingProcessNew"/>
    <dgm:cxn modelId="{F1BD75FD-C1F9-41F5-A394-416A87601A79}" type="presOf" srcId="{BD9627F1-D158-4B7E-834E-DF25DB2129A2}" destId="{615F07F5-0573-4D4C-B8A3-4E5FF5357EE1}" srcOrd="0" destOrd="0" presId="urn:microsoft.com/office/officeart/2016/7/layout/RepeatingBendingProcessNew"/>
    <dgm:cxn modelId="{19865318-C900-4FB3-837F-01636DF0487B}" type="presParOf" srcId="{3F244709-B28E-4930-A0CF-5E47353C7CC8}" destId="{38F8BA3A-2DE5-49DF-AFF5-4BA0D471A3ED}" srcOrd="0" destOrd="0" presId="urn:microsoft.com/office/officeart/2016/7/layout/RepeatingBendingProcessNew"/>
    <dgm:cxn modelId="{7EC0840F-36B3-4604-B7B0-86AEF01B8B18}" type="presParOf" srcId="{3F244709-B28E-4930-A0CF-5E47353C7CC8}" destId="{FAB343FC-109C-4E87-87FE-6E567CEBD3B0}" srcOrd="1" destOrd="0" presId="urn:microsoft.com/office/officeart/2016/7/layout/RepeatingBendingProcessNew"/>
    <dgm:cxn modelId="{5D9D3B24-D111-43B0-A9F1-B6D2729E0C71}" type="presParOf" srcId="{FAB343FC-109C-4E87-87FE-6E567CEBD3B0}" destId="{10FFFECE-E506-4C61-B6CA-B7D774A30BE8}" srcOrd="0" destOrd="0" presId="urn:microsoft.com/office/officeart/2016/7/layout/RepeatingBendingProcessNew"/>
    <dgm:cxn modelId="{2B50C7DD-5BB9-4DD1-93C8-91BE6500069D}" type="presParOf" srcId="{3F244709-B28E-4930-A0CF-5E47353C7CC8}" destId="{8A7BB5EA-45D1-4AEF-AD3E-12B65FAD2CDF}" srcOrd="2" destOrd="0" presId="urn:microsoft.com/office/officeart/2016/7/layout/RepeatingBendingProcessNew"/>
    <dgm:cxn modelId="{04CDD497-3E47-475F-B965-AFB995AEA717}" type="presParOf" srcId="{3F244709-B28E-4930-A0CF-5E47353C7CC8}" destId="{A144BFB9-9708-411D-BF61-F9711EC543BA}" srcOrd="3" destOrd="0" presId="urn:microsoft.com/office/officeart/2016/7/layout/RepeatingBendingProcessNew"/>
    <dgm:cxn modelId="{6B0AC27F-F0A3-4E17-837D-4F0D64DE4E2F}" type="presParOf" srcId="{A144BFB9-9708-411D-BF61-F9711EC543BA}" destId="{81055C8A-9702-4F70-8B73-6FE6111C4819}" srcOrd="0" destOrd="0" presId="urn:microsoft.com/office/officeart/2016/7/layout/RepeatingBendingProcessNew"/>
    <dgm:cxn modelId="{C944C310-8DDC-42F8-A229-6871E76E01FB}" type="presParOf" srcId="{3F244709-B28E-4930-A0CF-5E47353C7CC8}" destId="{74B01E24-CC64-433E-BCCE-00A2F726C6F1}" srcOrd="4" destOrd="0" presId="urn:microsoft.com/office/officeart/2016/7/layout/RepeatingBendingProcessNew"/>
    <dgm:cxn modelId="{6199DDE1-A7A9-4964-8BD6-27171012F258}" type="presParOf" srcId="{3F244709-B28E-4930-A0CF-5E47353C7CC8}" destId="{B4BE26D3-5139-4AC9-B4C1-95F65E812BCD}" srcOrd="5" destOrd="0" presId="urn:microsoft.com/office/officeart/2016/7/layout/RepeatingBendingProcessNew"/>
    <dgm:cxn modelId="{0EEF1AC8-75CD-4E2C-9DF4-09E8DB4AC87F}" type="presParOf" srcId="{B4BE26D3-5139-4AC9-B4C1-95F65E812BCD}" destId="{3782E851-3263-411B-A2D8-010CA282AF89}" srcOrd="0" destOrd="0" presId="urn:microsoft.com/office/officeart/2016/7/layout/RepeatingBendingProcessNew"/>
    <dgm:cxn modelId="{1673BF30-F78A-4F98-8710-9C4C126BAA28}" type="presParOf" srcId="{3F244709-B28E-4930-A0CF-5E47353C7CC8}" destId="{4D0DA20E-BB13-448C-A05C-75AACA1E45EF}" srcOrd="6" destOrd="0" presId="urn:microsoft.com/office/officeart/2016/7/layout/RepeatingBendingProcessNew"/>
    <dgm:cxn modelId="{D600271D-E8CE-4B97-8DF5-79443070D2D7}" type="presParOf" srcId="{3F244709-B28E-4930-A0CF-5E47353C7CC8}" destId="{4FA05E72-C340-4B9D-9F33-0C094E1123C2}" srcOrd="7" destOrd="0" presId="urn:microsoft.com/office/officeart/2016/7/layout/RepeatingBendingProcessNew"/>
    <dgm:cxn modelId="{999AEAD5-738F-4BD3-AA75-8C36A95C6049}" type="presParOf" srcId="{4FA05E72-C340-4B9D-9F33-0C094E1123C2}" destId="{BC0FE4C4-784F-4536-9B96-410D4B7E7A89}" srcOrd="0" destOrd="0" presId="urn:microsoft.com/office/officeart/2016/7/layout/RepeatingBendingProcessNew"/>
    <dgm:cxn modelId="{D7F63359-4B95-48B7-AF9E-57D309DA82F7}" type="presParOf" srcId="{3F244709-B28E-4930-A0CF-5E47353C7CC8}" destId="{0BAB110D-9DE2-4F11-8580-6018CEA9756F}" srcOrd="8" destOrd="0" presId="urn:microsoft.com/office/officeart/2016/7/layout/RepeatingBendingProcessNew"/>
    <dgm:cxn modelId="{D31A656A-09FA-45DE-A30A-89876B01F365}" type="presParOf" srcId="{3F244709-B28E-4930-A0CF-5E47353C7CC8}" destId="{BDA516A1-D734-4805-9C79-25D703E47AB0}" srcOrd="9" destOrd="0" presId="urn:microsoft.com/office/officeart/2016/7/layout/RepeatingBendingProcessNew"/>
    <dgm:cxn modelId="{9BE7539E-30E2-4E81-A6CD-780DE6304BE3}" type="presParOf" srcId="{BDA516A1-D734-4805-9C79-25D703E47AB0}" destId="{242232E9-C43F-4A0E-ADD9-61DB25839117}" srcOrd="0" destOrd="0" presId="urn:microsoft.com/office/officeart/2016/7/layout/RepeatingBendingProcessNew"/>
    <dgm:cxn modelId="{BC4AAFF8-D43E-40F7-BAD0-2468E2411018}" type="presParOf" srcId="{3F244709-B28E-4930-A0CF-5E47353C7CC8}" destId="{FA87B38F-DD09-47FF-9A08-96B8DCC2F022}" srcOrd="10" destOrd="0" presId="urn:microsoft.com/office/officeart/2016/7/layout/RepeatingBendingProcessNew"/>
    <dgm:cxn modelId="{7665FC54-4734-4DB8-BF7A-C080864B6629}" type="presParOf" srcId="{3F244709-B28E-4930-A0CF-5E47353C7CC8}" destId="{66745456-9CC2-474C-84C0-AE0DC2117025}" srcOrd="11" destOrd="0" presId="urn:microsoft.com/office/officeart/2016/7/layout/RepeatingBendingProcessNew"/>
    <dgm:cxn modelId="{E58B88B8-E4AA-4931-AF00-BCAD5654C585}" type="presParOf" srcId="{66745456-9CC2-474C-84C0-AE0DC2117025}" destId="{883C6B7E-19C3-4489-B2F7-956F10066FB3}" srcOrd="0" destOrd="0" presId="urn:microsoft.com/office/officeart/2016/7/layout/RepeatingBendingProcessNew"/>
    <dgm:cxn modelId="{55C52759-1473-4F29-AE18-061CD17D644D}" type="presParOf" srcId="{3F244709-B28E-4930-A0CF-5E47353C7CC8}" destId="{197941FF-98B7-41C4-8D46-176AC10DED09}" srcOrd="12" destOrd="0" presId="urn:microsoft.com/office/officeart/2016/7/layout/RepeatingBendingProcessNew"/>
    <dgm:cxn modelId="{AFF277F3-CAEE-4B55-9414-54B04AD5B6BD}" type="presParOf" srcId="{3F244709-B28E-4930-A0CF-5E47353C7CC8}" destId="{615F07F5-0573-4D4C-B8A3-4E5FF5357EE1}" srcOrd="13" destOrd="0" presId="urn:microsoft.com/office/officeart/2016/7/layout/RepeatingBendingProcessNew"/>
    <dgm:cxn modelId="{1D65CEAF-121D-4718-AD2C-2C9689687DCE}" type="presParOf" srcId="{615F07F5-0573-4D4C-B8A3-4E5FF5357EE1}" destId="{FCE14B56-A4DD-4D5E-95EA-02AA19FE5F0A}" srcOrd="0" destOrd="0" presId="urn:microsoft.com/office/officeart/2016/7/layout/RepeatingBendingProcessNew"/>
    <dgm:cxn modelId="{920B7259-B5BE-45A1-992B-ECF7F7F48F3B}" type="presParOf" srcId="{3F244709-B28E-4930-A0CF-5E47353C7CC8}" destId="{32EA85E7-C7C2-44C0-BB6A-9A2FDC8349FD}" srcOrd="14" destOrd="0" presId="urn:microsoft.com/office/officeart/2016/7/layout/RepeatingBendingProcessNew"/>
    <dgm:cxn modelId="{8739E324-DB61-4820-8534-B2DADB043198}" type="presParOf" srcId="{3F244709-B28E-4930-A0CF-5E47353C7CC8}" destId="{D840818D-8FD5-401B-8880-D6CFCED314EC}" srcOrd="15" destOrd="0" presId="urn:microsoft.com/office/officeart/2016/7/layout/RepeatingBendingProcessNew"/>
    <dgm:cxn modelId="{1C345373-80A1-4B73-ADF0-80A313D65471}" type="presParOf" srcId="{D840818D-8FD5-401B-8880-D6CFCED314EC}" destId="{A5E5912E-A120-4C40-A655-4A35D68A4B49}" srcOrd="0" destOrd="0" presId="urn:microsoft.com/office/officeart/2016/7/layout/RepeatingBendingProcessNew"/>
    <dgm:cxn modelId="{96217120-7E9B-4FE7-8B6F-990AB1D2B70F}" type="presParOf" srcId="{3F244709-B28E-4930-A0CF-5E47353C7CC8}" destId="{FC2B691C-C0E2-4127-8343-2ABDDC44A1FE}" srcOrd="1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662F0-CF1A-4CDC-92E9-74F777C518B7}">
      <dsp:nvSpPr>
        <dsp:cNvPr id="0" name=""/>
        <dsp:cNvSpPr/>
      </dsp:nvSpPr>
      <dsp:spPr>
        <a:xfrm>
          <a:off x="1523080" y="1003619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73261" y="1047595"/>
        <a:ext cx="17419" cy="3487"/>
      </dsp:txXfrm>
    </dsp:sp>
    <dsp:sp modelId="{7F1BAFD3-FE59-497E-ADD5-CF5415471676}">
      <dsp:nvSpPr>
        <dsp:cNvPr id="0" name=""/>
        <dsp:cNvSpPr/>
      </dsp:nvSpPr>
      <dsp:spPr>
        <a:xfrm>
          <a:off x="10175" y="594927"/>
          <a:ext cx="1514704" cy="9088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b="1" kern="1200" dirty="0"/>
            <a:t>3. JEDINSTVENI UPRAVNI ODJEL :</a:t>
          </a:r>
          <a:endParaRPr lang="en-US" sz="1200" kern="1200" dirty="0"/>
        </a:p>
      </dsp:txBody>
      <dsp:txXfrm>
        <a:off x="10175" y="594927"/>
        <a:ext cx="1514704" cy="908822"/>
      </dsp:txXfrm>
    </dsp:sp>
    <dsp:sp modelId="{49416B9A-1B81-42DF-BE1D-83905A07873D}">
      <dsp:nvSpPr>
        <dsp:cNvPr id="0" name=""/>
        <dsp:cNvSpPr/>
      </dsp:nvSpPr>
      <dsp:spPr>
        <a:xfrm>
          <a:off x="3386167" y="1003619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36348" y="1047595"/>
        <a:ext cx="17419" cy="3487"/>
      </dsp:txXfrm>
    </dsp:sp>
    <dsp:sp modelId="{7B3E0767-0F12-4790-80EF-CDEF3510F899}">
      <dsp:nvSpPr>
        <dsp:cNvPr id="0" name=""/>
        <dsp:cNvSpPr/>
      </dsp:nvSpPr>
      <dsp:spPr>
        <a:xfrm>
          <a:off x="1873262" y="445512"/>
          <a:ext cx="1514704" cy="120765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Aktivnosti jedinstvenog upravnog odjela:				370.600,00</a:t>
          </a:r>
          <a:endParaRPr lang="en-US" sz="1200" kern="1200" dirty="0"/>
        </a:p>
      </dsp:txBody>
      <dsp:txXfrm>
        <a:off x="1873262" y="445512"/>
        <a:ext cx="1514704" cy="1207653"/>
      </dsp:txXfrm>
    </dsp:sp>
    <dsp:sp modelId="{BA8367E3-A04B-46FA-B993-8CEB75D3632C}">
      <dsp:nvSpPr>
        <dsp:cNvPr id="0" name=""/>
        <dsp:cNvSpPr/>
      </dsp:nvSpPr>
      <dsp:spPr>
        <a:xfrm>
          <a:off x="5249254" y="1003619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99435" y="1047595"/>
        <a:ext cx="17419" cy="3487"/>
      </dsp:txXfrm>
    </dsp:sp>
    <dsp:sp modelId="{4FAED67D-D38A-44FE-A7FC-AEE2834D6BA9}">
      <dsp:nvSpPr>
        <dsp:cNvPr id="0" name=""/>
        <dsp:cNvSpPr/>
      </dsp:nvSpPr>
      <dsp:spPr>
        <a:xfrm>
          <a:off x="3736349" y="594927"/>
          <a:ext cx="1514704" cy="9088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Predškolski odgoj i skrb o djeci 				                  184.000,00</a:t>
          </a:r>
          <a:endParaRPr lang="en-US" sz="1200" kern="1200" dirty="0"/>
        </a:p>
      </dsp:txBody>
      <dsp:txXfrm>
        <a:off x="3736349" y="594927"/>
        <a:ext cx="1514704" cy="908822"/>
      </dsp:txXfrm>
    </dsp:sp>
    <dsp:sp modelId="{CE20C71B-E85F-4B91-A7F9-5F90E3EFC1F1}">
      <dsp:nvSpPr>
        <dsp:cNvPr id="0" name=""/>
        <dsp:cNvSpPr/>
      </dsp:nvSpPr>
      <dsp:spPr>
        <a:xfrm>
          <a:off x="7112341" y="1003619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62523" y="1047595"/>
        <a:ext cx="17419" cy="3487"/>
      </dsp:txXfrm>
    </dsp:sp>
    <dsp:sp modelId="{BD3A32BD-C589-45C2-AD79-1773D8A12C38}">
      <dsp:nvSpPr>
        <dsp:cNvPr id="0" name=""/>
        <dsp:cNvSpPr/>
      </dsp:nvSpPr>
      <dsp:spPr>
        <a:xfrm>
          <a:off x="5599436" y="594927"/>
          <a:ext cx="1514704" cy="9088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/>
            <a:t>Javne potrebe u obrazovanju 			                             7.600,00</a:t>
          </a:r>
          <a:endParaRPr lang="en-US" sz="1200" kern="1200"/>
        </a:p>
      </dsp:txBody>
      <dsp:txXfrm>
        <a:off x="5599436" y="594927"/>
        <a:ext cx="1514704" cy="908822"/>
      </dsp:txXfrm>
    </dsp:sp>
    <dsp:sp modelId="{96EA1A91-9520-43AB-B5BA-62CE2262A83D}">
      <dsp:nvSpPr>
        <dsp:cNvPr id="0" name=""/>
        <dsp:cNvSpPr/>
      </dsp:nvSpPr>
      <dsp:spPr>
        <a:xfrm>
          <a:off x="767527" y="1501950"/>
          <a:ext cx="7452348" cy="485360"/>
        </a:xfrm>
        <a:custGeom>
          <a:avLst/>
          <a:gdLst/>
          <a:ahLst/>
          <a:cxnLst/>
          <a:rect l="0" t="0" r="0" b="0"/>
          <a:pathLst>
            <a:path>
              <a:moveTo>
                <a:pt x="7452348" y="0"/>
              </a:moveTo>
              <a:lnTo>
                <a:pt x="7452348" y="259780"/>
              </a:lnTo>
              <a:lnTo>
                <a:pt x="0" y="259780"/>
              </a:lnTo>
              <a:lnTo>
                <a:pt x="0" y="48536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06947" y="1742887"/>
        <a:ext cx="373509" cy="3487"/>
      </dsp:txXfrm>
    </dsp:sp>
    <dsp:sp modelId="{ED41841F-D560-4836-B58F-6D7FE3110972}">
      <dsp:nvSpPr>
        <dsp:cNvPr id="0" name=""/>
        <dsp:cNvSpPr/>
      </dsp:nvSpPr>
      <dsp:spPr>
        <a:xfrm>
          <a:off x="7462523" y="594927"/>
          <a:ext cx="1514704" cy="9088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Javne potrebe u sportu i rekreaciji 				             1.212.700,00</a:t>
          </a:r>
          <a:endParaRPr lang="en-US" sz="1200" kern="1200" dirty="0"/>
        </a:p>
      </dsp:txBody>
      <dsp:txXfrm>
        <a:off x="7462523" y="594927"/>
        <a:ext cx="1514704" cy="908822"/>
      </dsp:txXfrm>
    </dsp:sp>
    <dsp:sp modelId="{B321E034-8BE5-4F60-B73B-EDEF7576BD35}">
      <dsp:nvSpPr>
        <dsp:cNvPr id="0" name=""/>
        <dsp:cNvSpPr/>
      </dsp:nvSpPr>
      <dsp:spPr>
        <a:xfrm>
          <a:off x="1523080" y="2559268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73261" y="2603244"/>
        <a:ext cx="17419" cy="3487"/>
      </dsp:txXfrm>
    </dsp:sp>
    <dsp:sp modelId="{F417EC69-7224-4ED4-9592-236D482025C5}">
      <dsp:nvSpPr>
        <dsp:cNvPr id="0" name=""/>
        <dsp:cNvSpPr/>
      </dsp:nvSpPr>
      <dsp:spPr>
        <a:xfrm>
          <a:off x="10175" y="2019710"/>
          <a:ext cx="1514704" cy="117055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Program poticanja poljoprivrede 			            	          3.700,00</a:t>
          </a:r>
          <a:endParaRPr lang="en-US" sz="1200" kern="1200" dirty="0"/>
        </a:p>
      </dsp:txBody>
      <dsp:txXfrm>
        <a:off x="10175" y="2019710"/>
        <a:ext cx="1514704" cy="1170554"/>
      </dsp:txXfrm>
    </dsp:sp>
    <dsp:sp modelId="{79581E59-9491-4CE1-97E6-95608095AE42}">
      <dsp:nvSpPr>
        <dsp:cNvPr id="0" name=""/>
        <dsp:cNvSpPr/>
      </dsp:nvSpPr>
      <dsp:spPr>
        <a:xfrm>
          <a:off x="3386167" y="2559268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36348" y="2603244"/>
        <a:ext cx="17419" cy="3487"/>
      </dsp:txXfrm>
    </dsp:sp>
    <dsp:sp modelId="{7E6AF9F7-C4FC-49C6-893B-30BE2AB4CC40}">
      <dsp:nvSpPr>
        <dsp:cNvPr id="0" name=""/>
        <dsp:cNvSpPr/>
      </dsp:nvSpPr>
      <dsp:spPr>
        <a:xfrm>
          <a:off x="1873262" y="2001547"/>
          <a:ext cx="1514704" cy="120688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Program poticanja razvoja turizma 				          1.806.000,00</a:t>
          </a:r>
          <a:endParaRPr lang="en-US" sz="1200" kern="1200" dirty="0"/>
        </a:p>
      </dsp:txBody>
      <dsp:txXfrm>
        <a:off x="1873262" y="2001547"/>
        <a:ext cx="1514704" cy="1206880"/>
      </dsp:txXfrm>
    </dsp:sp>
    <dsp:sp modelId="{1FD8B587-1DC8-4C8B-A67F-2B341DA0B224}">
      <dsp:nvSpPr>
        <dsp:cNvPr id="0" name=""/>
        <dsp:cNvSpPr/>
      </dsp:nvSpPr>
      <dsp:spPr>
        <a:xfrm>
          <a:off x="5249254" y="2559268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99435" y="2603244"/>
        <a:ext cx="17419" cy="3487"/>
      </dsp:txXfrm>
    </dsp:sp>
    <dsp:sp modelId="{B16C0A98-9460-4087-A95D-D0A6BFB65B3F}">
      <dsp:nvSpPr>
        <dsp:cNvPr id="0" name=""/>
        <dsp:cNvSpPr/>
      </dsp:nvSpPr>
      <dsp:spPr>
        <a:xfrm>
          <a:off x="3736349" y="2150576"/>
          <a:ext cx="1514704" cy="9088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Javne potrebe u kulturi i religiji 					               97.600,00</a:t>
          </a:r>
          <a:endParaRPr lang="en-US" sz="1200" kern="1200" dirty="0"/>
        </a:p>
      </dsp:txBody>
      <dsp:txXfrm>
        <a:off x="3736349" y="2150576"/>
        <a:ext cx="1514704" cy="908822"/>
      </dsp:txXfrm>
    </dsp:sp>
    <dsp:sp modelId="{877468A5-43D1-4A9B-ACD3-97F1B227D7FB}">
      <dsp:nvSpPr>
        <dsp:cNvPr id="0" name=""/>
        <dsp:cNvSpPr/>
      </dsp:nvSpPr>
      <dsp:spPr>
        <a:xfrm>
          <a:off x="7112341" y="2559268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62523" y="2603244"/>
        <a:ext cx="17419" cy="3487"/>
      </dsp:txXfrm>
    </dsp:sp>
    <dsp:sp modelId="{4B12BF0A-512C-4182-B95E-62B11C9AE7B6}">
      <dsp:nvSpPr>
        <dsp:cNvPr id="0" name=""/>
        <dsp:cNvSpPr/>
      </dsp:nvSpPr>
      <dsp:spPr>
        <a:xfrm>
          <a:off x="5599436" y="2038123"/>
          <a:ext cx="1514704" cy="11337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Razvoj civilnog društva 						                     311.800,00</a:t>
          </a:r>
          <a:endParaRPr lang="en-US" sz="1200" kern="1200" dirty="0"/>
        </a:p>
      </dsp:txBody>
      <dsp:txXfrm>
        <a:off x="5599436" y="2038123"/>
        <a:ext cx="1514704" cy="1133729"/>
      </dsp:txXfrm>
    </dsp:sp>
    <dsp:sp modelId="{D628F322-C955-49D4-A8AC-8C377E09BF4F}">
      <dsp:nvSpPr>
        <dsp:cNvPr id="0" name=""/>
        <dsp:cNvSpPr/>
      </dsp:nvSpPr>
      <dsp:spPr>
        <a:xfrm>
          <a:off x="7462523" y="2150576"/>
          <a:ext cx="1514704" cy="90882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Protupožarna i civilna zaštita					             	   53.700,00</a:t>
          </a:r>
          <a:endParaRPr lang="en-US" sz="1200" kern="1200" dirty="0"/>
        </a:p>
      </dsp:txBody>
      <dsp:txXfrm>
        <a:off x="7462523" y="2150576"/>
        <a:ext cx="1514704" cy="9088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B343FC-109C-4E87-87FE-6E567CEBD3B0}">
      <dsp:nvSpPr>
        <dsp:cNvPr id="0" name=""/>
        <dsp:cNvSpPr/>
      </dsp:nvSpPr>
      <dsp:spPr>
        <a:xfrm>
          <a:off x="1523080" y="922406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73261" y="966383"/>
        <a:ext cx="17419" cy="3487"/>
      </dsp:txXfrm>
    </dsp:sp>
    <dsp:sp modelId="{38F8BA3A-2DE5-49DF-AFF5-4BA0D471A3ED}">
      <dsp:nvSpPr>
        <dsp:cNvPr id="0" name=""/>
        <dsp:cNvSpPr/>
      </dsp:nvSpPr>
      <dsp:spPr>
        <a:xfrm>
          <a:off x="10175" y="513715"/>
          <a:ext cx="1514704" cy="90882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b="1" kern="1200"/>
            <a:t>3. JEDINSTVENI UPRAVNI ODJEL</a:t>
          </a:r>
          <a:endParaRPr lang="en-US" sz="1200" kern="1200"/>
        </a:p>
      </dsp:txBody>
      <dsp:txXfrm>
        <a:off x="10175" y="513715"/>
        <a:ext cx="1514704" cy="908822"/>
      </dsp:txXfrm>
    </dsp:sp>
    <dsp:sp modelId="{A144BFB9-9708-411D-BF61-F9711EC543BA}">
      <dsp:nvSpPr>
        <dsp:cNvPr id="0" name=""/>
        <dsp:cNvSpPr/>
      </dsp:nvSpPr>
      <dsp:spPr>
        <a:xfrm>
          <a:off x="3386167" y="922406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36348" y="966383"/>
        <a:ext cx="17419" cy="3487"/>
      </dsp:txXfrm>
    </dsp:sp>
    <dsp:sp modelId="{8A7BB5EA-45D1-4AEF-AD3E-12B65FAD2CDF}">
      <dsp:nvSpPr>
        <dsp:cNvPr id="0" name=""/>
        <dsp:cNvSpPr/>
      </dsp:nvSpPr>
      <dsp:spPr>
        <a:xfrm>
          <a:off x="1873262" y="364300"/>
          <a:ext cx="1514704" cy="120765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Socijalna skrb i novčana pomoć						      39.700,00</a:t>
          </a:r>
          <a:endParaRPr lang="en-US" sz="1200" kern="1200" dirty="0"/>
        </a:p>
      </dsp:txBody>
      <dsp:txXfrm>
        <a:off x="1873262" y="364300"/>
        <a:ext cx="1514704" cy="1207653"/>
      </dsp:txXfrm>
    </dsp:sp>
    <dsp:sp modelId="{B4BE26D3-5139-4AC9-B4C1-95F65E812BCD}">
      <dsp:nvSpPr>
        <dsp:cNvPr id="0" name=""/>
        <dsp:cNvSpPr/>
      </dsp:nvSpPr>
      <dsp:spPr>
        <a:xfrm>
          <a:off x="5249254" y="922406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99435" y="966383"/>
        <a:ext cx="17419" cy="3487"/>
      </dsp:txXfrm>
    </dsp:sp>
    <dsp:sp modelId="{74B01E24-CC64-433E-BCCE-00A2F726C6F1}">
      <dsp:nvSpPr>
        <dsp:cNvPr id="0" name=""/>
        <dsp:cNvSpPr/>
      </dsp:nvSpPr>
      <dsp:spPr>
        <a:xfrm>
          <a:off x="3736349" y="513715"/>
          <a:ext cx="1514704" cy="90882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Program potpore u zdravstvu 					                    21.900,00</a:t>
          </a:r>
          <a:endParaRPr lang="en-US" sz="1200" kern="1200" dirty="0"/>
        </a:p>
      </dsp:txBody>
      <dsp:txXfrm>
        <a:off x="3736349" y="513715"/>
        <a:ext cx="1514704" cy="908822"/>
      </dsp:txXfrm>
    </dsp:sp>
    <dsp:sp modelId="{4FA05E72-C340-4B9D-9F33-0C094E1123C2}">
      <dsp:nvSpPr>
        <dsp:cNvPr id="0" name=""/>
        <dsp:cNvSpPr/>
      </dsp:nvSpPr>
      <dsp:spPr>
        <a:xfrm>
          <a:off x="7112341" y="922406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62523" y="966383"/>
        <a:ext cx="17419" cy="3487"/>
      </dsp:txXfrm>
    </dsp:sp>
    <dsp:sp modelId="{4D0DA20E-BB13-448C-A05C-75AACA1E45EF}">
      <dsp:nvSpPr>
        <dsp:cNvPr id="0" name=""/>
        <dsp:cNvSpPr/>
      </dsp:nvSpPr>
      <dsp:spPr>
        <a:xfrm>
          <a:off x="5599436" y="262543"/>
          <a:ext cx="1514704" cy="141116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Subvencije trgovačkim društvima u javnom sektoru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   	39.500,00</a:t>
          </a:r>
          <a:endParaRPr lang="en-US" sz="1200" kern="1200" dirty="0"/>
        </a:p>
      </dsp:txBody>
      <dsp:txXfrm>
        <a:off x="5599436" y="262543"/>
        <a:ext cx="1514704" cy="1411165"/>
      </dsp:txXfrm>
    </dsp:sp>
    <dsp:sp modelId="{BDA516A1-D734-4805-9C79-25D703E47AB0}">
      <dsp:nvSpPr>
        <dsp:cNvPr id="0" name=""/>
        <dsp:cNvSpPr/>
      </dsp:nvSpPr>
      <dsp:spPr>
        <a:xfrm>
          <a:off x="767527" y="1723785"/>
          <a:ext cx="7452348" cy="391664"/>
        </a:xfrm>
        <a:custGeom>
          <a:avLst/>
          <a:gdLst/>
          <a:ahLst/>
          <a:cxnLst/>
          <a:rect l="0" t="0" r="0" b="0"/>
          <a:pathLst>
            <a:path>
              <a:moveTo>
                <a:pt x="7452348" y="0"/>
              </a:moveTo>
              <a:lnTo>
                <a:pt x="7452348" y="212932"/>
              </a:lnTo>
              <a:lnTo>
                <a:pt x="0" y="212932"/>
              </a:lnTo>
              <a:lnTo>
                <a:pt x="0" y="391664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07094" y="1917874"/>
        <a:ext cx="373215" cy="3487"/>
      </dsp:txXfrm>
    </dsp:sp>
    <dsp:sp modelId="{0BAB110D-9DE2-4F11-8580-6018CEA9756F}">
      <dsp:nvSpPr>
        <dsp:cNvPr id="0" name=""/>
        <dsp:cNvSpPr/>
      </dsp:nvSpPr>
      <dsp:spPr>
        <a:xfrm>
          <a:off x="7462523" y="210668"/>
          <a:ext cx="1514704" cy="151491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Prostorno planiranje i unaprijeđenje stanovanja  		     272.300,00</a:t>
          </a:r>
          <a:endParaRPr lang="en-US" sz="1200" kern="1200" dirty="0"/>
        </a:p>
      </dsp:txBody>
      <dsp:txXfrm>
        <a:off x="7462523" y="210668"/>
        <a:ext cx="1514704" cy="1514916"/>
      </dsp:txXfrm>
    </dsp:sp>
    <dsp:sp modelId="{66745456-9CC2-474C-84C0-AE0DC2117025}">
      <dsp:nvSpPr>
        <dsp:cNvPr id="0" name=""/>
        <dsp:cNvSpPr/>
      </dsp:nvSpPr>
      <dsp:spPr>
        <a:xfrm>
          <a:off x="1523080" y="2712900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673261" y="2756876"/>
        <a:ext cx="17419" cy="3487"/>
      </dsp:txXfrm>
    </dsp:sp>
    <dsp:sp modelId="{FA87B38F-DD09-47FF-9A08-96B8DCC2F022}">
      <dsp:nvSpPr>
        <dsp:cNvPr id="0" name=""/>
        <dsp:cNvSpPr/>
      </dsp:nvSpPr>
      <dsp:spPr>
        <a:xfrm>
          <a:off x="10175" y="2147850"/>
          <a:ext cx="1514704" cy="122153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Izgradnja komunalne infrastrukture 				        1.637.500,00</a:t>
          </a:r>
          <a:endParaRPr lang="en-US" sz="1200" kern="1200" dirty="0"/>
        </a:p>
      </dsp:txBody>
      <dsp:txXfrm>
        <a:off x="10175" y="2147850"/>
        <a:ext cx="1514704" cy="1221539"/>
      </dsp:txXfrm>
    </dsp:sp>
    <dsp:sp modelId="{615F07F5-0573-4D4C-B8A3-4E5FF5357EE1}">
      <dsp:nvSpPr>
        <dsp:cNvPr id="0" name=""/>
        <dsp:cNvSpPr/>
      </dsp:nvSpPr>
      <dsp:spPr>
        <a:xfrm>
          <a:off x="3386167" y="2712900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36348" y="2756876"/>
        <a:ext cx="17419" cy="3487"/>
      </dsp:txXfrm>
    </dsp:sp>
    <dsp:sp modelId="{197941FF-98B7-41C4-8D46-176AC10DED09}">
      <dsp:nvSpPr>
        <dsp:cNvPr id="0" name=""/>
        <dsp:cNvSpPr/>
      </dsp:nvSpPr>
      <dsp:spPr>
        <a:xfrm>
          <a:off x="1873262" y="2073967"/>
          <a:ext cx="1514704" cy="136930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Održavanje komunalne infrastrukture 			                235.500,00</a:t>
          </a:r>
          <a:endParaRPr lang="en-US" sz="1200" kern="1200" dirty="0"/>
        </a:p>
      </dsp:txBody>
      <dsp:txXfrm>
        <a:off x="1873262" y="2073967"/>
        <a:ext cx="1514704" cy="1369305"/>
      </dsp:txXfrm>
    </dsp:sp>
    <dsp:sp modelId="{D840818D-8FD5-401B-8880-D6CFCED314EC}">
      <dsp:nvSpPr>
        <dsp:cNvPr id="0" name=""/>
        <dsp:cNvSpPr/>
      </dsp:nvSpPr>
      <dsp:spPr>
        <a:xfrm>
          <a:off x="5249254" y="2712900"/>
          <a:ext cx="317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2" y="4572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99435" y="2756876"/>
        <a:ext cx="17419" cy="3487"/>
      </dsp:txXfrm>
    </dsp:sp>
    <dsp:sp modelId="{32EA85E7-C7C2-44C0-BB6A-9A2FDC8349FD}">
      <dsp:nvSpPr>
        <dsp:cNvPr id="0" name=""/>
        <dsp:cNvSpPr/>
      </dsp:nvSpPr>
      <dsp:spPr>
        <a:xfrm>
          <a:off x="3736349" y="2147850"/>
          <a:ext cx="1514704" cy="122153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Upravljanje  imovinom 						           103.500,00</a:t>
          </a:r>
          <a:endParaRPr lang="en-US" sz="1200" kern="1200" dirty="0"/>
        </a:p>
      </dsp:txBody>
      <dsp:txXfrm>
        <a:off x="3736349" y="2147850"/>
        <a:ext cx="1514704" cy="1221539"/>
      </dsp:txXfrm>
    </dsp:sp>
    <dsp:sp modelId="{FC2B691C-C0E2-4127-8343-2ABDDC44A1FE}">
      <dsp:nvSpPr>
        <dsp:cNvPr id="0" name=""/>
        <dsp:cNvSpPr/>
      </dsp:nvSpPr>
      <dsp:spPr>
        <a:xfrm>
          <a:off x="5599436" y="2202715"/>
          <a:ext cx="1514704" cy="111180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222" tIns="77909" rIns="74222" bIns="7790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/>
            <a:t>Zaštita okoliša i zaštita životinja						             12.200,00</a:t>
          </a:r>
          <a:endParaRPr lang="en-US" sz="1200" kern="1200" dirty="0"/>
        </a:p>
      </dsp:txBody>
      <dsp:txXfrm>
        <a:off x="5599436" y="2202715"/>
        <a:ext cx="1514704" cy="1111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71D29-B980-4AED-A271-387B0E237432}" type="datetimeFigureOut">
              <a:rPr lang="hr-HR" smtClean="0"/>
              <a:t>23.12.2025.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93F82-1EE8-445E-917F-2BDE7CC39F9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1054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93F82-1EE8-445E-917F-2BDE7CC39F96}" type="slidenum">
              <a:rPr lang="hr-HR" smtClean="0"/>
              <a:t>24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3655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r-H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rkopalj.h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1819F9-8CAC-4A6C-8F06-0482027F9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7D6C7-A714-E97A-AC33-7D8C1924A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062" y="4127644"/>
            <a:ext cx="8131550" cy="1126283"/>
          </a:xfrm>
        </p:spPr>
        <p:txBody>
          <a:bodyPr>
            <a:normAutofit/>
          </a:bodyPr>
          <a:lstStyle/>
          <a:p>
            <a:r>
              <a:rPr lang="hr-HR" b="1" dirty="0"/>
              <a:t>VODIČ ZA GRAĐANE</a:t>
            </a:r>
          </a:p>
          <a:p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DEF412-7537-7C26-EA70-D38C1E1FA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3062" y="1864865"/>
            <a:ext cx="8131550" cy="2262781"/>
          </a:xfrm>
        </p:spPr>
        <p:txBody>
          <a:bodyPr>
            <a:normAutofit/>
          </a:bodyPr>
          <a:lstStyle/>
          <a:p>
            <a:r>
              <a:rPr lang="hr-HR" sz="5000"/>
              <a:t>Proračun Općine Mrkopalj za 2026. godinu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98CC08-AEC2-4E8F-8F52-0F5C6372D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1545E6-EB3C-4478-A661-A2CA963F1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" y="234737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2E5B960-0C5D-4F77-8E9F-9F3D883D8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258E44FC-92AD-43A0-BB05-DB268C82D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C63D3083-A56C-4199-8DE0-63C8BE9ED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C7CD3581-635D-438F-A64F-68404E7AE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D6904C0-211C-41A2-BDB8-3B07C90BB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B0837DA6-CAF9-4E78-A39E-6358EDE2B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0A99DD7D-3AB3-471E-842F-8AFEA09D0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9C70B0D4-92FE-478F-86BD-93BA2C4DF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C9156BE6-11D4-4696-9E3F-C325BFAC8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4E667226-1D20-4A9D-BBE3-AC17EA436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2F87E3B6-5202-4434-9B26-42B46774F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AEA5E85F-F1F4-40E4-A62C-95324F674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6" name="Freeform 11">
            <a:extLst>
              <a:ext uri="{FF2B5EF4-FFF2-40B4-BE49-F238E27FC236}">
                <a16:creationId xmlns:a16="http://schemas.microsoft.com/office/drawing/2014/main" id="{1310EFE2-B91D-47E7-B117-C2A802800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3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3AD0A-89F3-8DFB-841E-A763A9510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7169" y="624110"/>
            <a:ext cx="9017444" cy="1094962"/>
          </a:xfrm>
        </p:spPr>
        <p:txBody>
          <a:bodyPr/>
          <a:lstStyle/>
          <a:p>
            <a:r>
              <a:rPr lang="hr-HR"/>
              <a:t>Planirani prihodi:               </a:t>
            </a:r>
            <a:r>
              <a:rPr lang="hr-HR" b="1"/>
              <a:t>6.114.100,00 €</a:t>
            </a:r>
            <a:endParaRPr lang="hr-H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FB825-2023-61AA-859E-0973C64B4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/>
              <a:t>1. PRIHODI POSLOVANJA : </a:t>
            </a:r>
          </a:p>
          <a:p>
            <a:pPr marL="0" indent="0">
              <a:buNone/>
            </a:pPr>
            <a:r>
              <a:rPr lang="hr-HR"/>
              <a:t> -   Prihodi od poreza:						 				 869.600,00</a:t>
            </a:r>
          </a:p>
          <a:p>
            <a:pPr>
              <a:buFontTx/>
              <a:buChar char="-"/>
            </a:pPr>
            <a:r>
              <a:rPr lang="hr-HR"/>
              <a:t>Prihodi od pomoći: 				        			    	      4.224.700,00</a:t>
            </a:r>
          </a:p>
          <a:p>
            <a:pPr>
              <a:buFontTx/>
              <a:buChar char="-"/>
            </a:pPr>
            <a:r>
              <a:rPr lang="hr-HR"/>
              <a:t>Prihodi od imovine: 					     			                114. 500,00</a:t>
            </a:r>
          </a:p>
          <a:p>
            <a:pPr>
              <a:buFontTx/>
              <a:buChar char="-"/>
            </a:pPr>
            <a:r>
              <a:rPr lang="hr-HR"/>
              <a:t>Prihodi od upravnih i administartivnih pristojbi , prihodi po posebnim propisima i naknada: 									          591.800,00</a:t>
            </a:r>
          </a:p>
          <a:p>
            <a:pPr>
              <a:buFontTx/>
              <a:buChar char="-"/>
            </a:pPr>
            <a:r>
              <a:rPr lang="hr-HR" b="1"/>
              <a:t>2. PRIHODI OD PRODAJE NEFINANCIJSKE IMOVINE: </a:t>
            </a:r>
          </a:p>
          <a:p>
            <a:pPr>
              <a:buFontTx/>
              <a:buChar char="-"/>
            </a:pPr>
            <a:r>
              <a:rPr lang="hr-HR"/>
              <a:t>- Prihodi od prodaje neproizvedene dugotrajne imovine:       300.000,00</a:t>
            </a:r>
          </a:p>
          <a:p>
            <a:pPr>
              <a:buFontTx/>
              <a:buChar char="-"/>
            </a:pPr>
            <a:r>
              <a:rPr lang="hr-HR"/>
              <a:t>- Prihodi od proizvedene dugotrajne imovine:				     13.500,00</a:t>
            </a:r>
          </a:p>
          <a:p>
            <a:pPr>
              <a:buFontTx/>
              <a:buChar char="-"/>
            </a:pPr>
            <a:endParaRPr lang="hr-HR"/>
          </a:p>
          <a:p>
            <a:pPr>
              <a:buFontTx/>
              <a:buChar char="-"/>
            </a:pPr>
            <a:endParaRPr lang="hr-HR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45358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74E06-8C8D-B1AC-911C-2E0636221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Planirani rashodi i izdaci  :           				 												</a:t>
            </a:r>
            <a:r>
              <a:rPr lang="hr-HR" b="1" dirty="0"/>
              <a:t>6.503.100,00 €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5625B-4C3C-A2B2-5499-38258A935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500" b="1" dirty="0"/>
              <a:t>1. OPĆINSKO VIJEĆE</a:t>
            </a:r>
            <a:r>
              <a:rPr lang="hr-HR" sz="2500" dirty="0"/>
              <a:t>: 			                               3.600,00</a:t>
            </a:r>
          </a:p>
          <a:p>
            <a:pPr marL="0" indent="0">
              <a:buNone/>
            </a:pPr>
            <a:endParaRPr lang="hr-HR" sz="2500" dirty="0"/>
          </a:p>
          <a:p>
            <a:r>
              <a:rPr lang="hr-HR" sz="2500" b="1" dirty="0"/>
              <a:t>2. OPĆINSKI NAČELNIK</a:t>
            </a:r>
            <a:r>
              <a:rPr lang="hr-HR" sz="2500" dirty="0"/>
              <a:t>:	   				               89.700,00</a:t>
            </a:r>
          </a:p>
          <a:p>
            <a:endParaRPr lang="hr-HR" sz="2500" dirty="0"/>
          </a:p>
          <a:p>
            <a:r>
              <a:rPr lang="hr-HR" sz="2500" dirty="0"/>
              <a:t>	</a:t>
            </a:r>
            <a:r>
              <a:rPr lang="hr-HR" sz="2500" b="1" dirty="0"/>
              <a:t>3.JEDINSTVENI UPRAVNI ODJEL</a:t>
            </a:r>
            <a:r>
              <a:rPr lang="hr-HR" sz="2500" dirty="0"/>
              <a:t>: 	     		     6.409.800,00 </a:t>
            </a:r>
          </a:p>
          <a:p>
            <a:pPr marL="0" indent="0">
              <a:buNone/>
            </a:pPr>
            <a:r>
              <a:rPr lang="hr-HR" sz="2000" dirty="0"/>
              <a:t>		</a:t>
            </a:r>
          </a:p>
          <a:p>
            <a:pPr marL="0" indent="0">
              <a:buNone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750026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46F010-D160-4609-8979-FFD8C1EA6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BFF6D9-AEAB-27A8-6D96-A0EBE5F55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3062" y="624110"/>
            <a:ext cx="8131550" cy="1280890"/>
          </a:xfrm>
        </p:spPr>
        <p:txBody>
          <a:bodyPr>
            <a:normAutofit/>
          </a:bodyPr>
          <a:lstStyle/>
          <a:p>
            <a:r>
              <a:rPr lang="hr-HR"/>
              <a:t>Planirani rashodi:</a:t>
            </a:r>
            <a:br>
              <a:rPr lang="hr-HR"/>
            </a:br>
            <a:r>
              <a:rPr lang="hr-HR"/>
              <a:t>Općinsko vijeće i Općinski načelnik 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B8C4F6-C3AC-4C94-8EC7-E4F7B7E9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789310-9859-4942-98C8-3D2F12AAA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" y="228600"/>
            <a:ext cx="2969842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E9E5460-2AA9-4786-B69C-23DBEF356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344A2AF-3860-4427-B13E-98021C17A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DDBDD44E-1DC0-48AB-8FEC-E098D9197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151FF3E-5E3F-4D82-A684-0003BACEA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C6CBF27E-7F0C-4489-95A7-82DE1C046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233BE304-221E-425E-A484-4B2E5F405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0D5734E-EAEA-4A08-86A9-39BD5563E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4D47FE86-98D1-4E35-86E4-16E9A19A6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F00661F9-B224-4DB1-8EFB-ABF9402B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679DCB4E-8D36-4B7A-AF0C-8399F113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4FAD51F6-D24C-4FD6-BEAE-41F0E5A82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87AC773F-6D31-458A-9DD7-76566C8A9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6" name="Freeform 11">
            <a:extLst>
              <a:ext uri="{FF2B5EF4-FFF2-40B4-BE49-F238E27FC236}">
                <a16:creationId xmlns:a16="http://schemas.microsoft.com/office/drawing/2014/main" id="{91328346-8BAD-4616-B50B-5CFDA5648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7A1F5-E71E-D931-C6FC-0E38A558B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2133600"/>
            <a:ext cx="8131550" cy="377762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500" b="1" dirty="0"/>
              <a:t>1.OPĆINSKO VIJEĆE</a:t>
            </a:r>
            <a:r>
              <a:rPr lang="hr-HR" sz="1500" dirty="0"/>
              <a:t>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sz="1500" dirty="0"/>
              <a:t>Sjednice Općinskog vijeća i naknade predstavničkom tijelu: 		2.500,00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sz="1500" u="sng" dirty="0"/>
              <a:t> Financiranje političkih stranaka i vijećnika liste grupe birača </a:t>
            </a:r>
            <a:r>
              <a:rPr lang="hr-HR" sz="1500" dirty="0"/>
              <a:t>:         </a:t>
            </a:r>
            <a:r>
              <a:rPr lang="hr-HR" sz="1500" u="sng" dirty="0"/>
              <a:t>1.100,00                                                                                                         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r-HR" sz="1500" dirty="0"/>
              <a:t>                                                                                                                           </a:t>
            </a:r>
            <a:r>
              <a:rPr lang="hr-HR" sz="1500" b="1" dirty="0"/>
              <a:t>3.600,00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sz="1500" b="1" dirty="0"/>
              <a:t>2. OPĆINSKI NAČELNIK</a:t>
            </a:r>
            <a:r>
              <a:rPr lang="hr-HR" sz="1500" dirty="0"/>
              <a:t>: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sz="1500" dirty="0"/>
              <a:t>Pokroviteljstva i proslave:									 	     																21.000,00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sz="1500" dirty="0"/>
              <a:t>Poslovanje ureda načelnika:                                                                  55.000,00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sz="1500" dirty="0"/>
              <a:t>Sredstva proračunske zalihe:								   2.700,00	       	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sz="1500" u="sng" dirty="0"/>
              <a:t>Materijalni rashodi izvršne vlasti:	 						 11.000,00</a:t>
            </a:r>
          </a:p>
          <a:p>
            <a:pPr lvl="8">
              <a:lnSpc>
                <a:spcPct val="90000"/>
              </a:lnSpc>
              <a:buFontTx/>
              <a:buChar char="-"/>
            </a:pPr>
            <a:r>
              <a:rPr lang="hr-HR" sz="900" dirty="0"/>
              <a:t>                                                                                 </a:t>
            </a:r>
            <a:r>
              <a:rPr lang="hr-HR" sz="1500" b="1" dirty="0"/>
              <a:t>89.700,00</a:t>
            </a:r>
          </a:p>
        </p:txBody>
      </p:sp>
    </p:spTree>
    <p:extLst>
      <p:ext uri="{BB962C8B-B14F-4D97-AF65-F5344CB8AC3E}">
        <p14:creationId xmlns:p14="http://schemas.microsoft.com/office/powerpoint/2010/main" val="211422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8C9F670-D457-4F9E-BDA1-B6468C778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D23714D-5F65-4B89-91B1-F85CB769F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hr-HR"/>
              <a:t>Planirani rashodi :</a:t>
            </a:r>
            <a:br>
              <a:rPr lang="hr-HR"/>
            </a:br>
            <a:r>
              <a:rPr lang="hr-HR"/>
              <a:t>Jedinstveni upravni odjel </a:t>
            </a:r>
            <a:br>
              <a:rPr lang="hr-HR" sz="2000" dirty="0"/>
            </a:br>
            <a:br>
              <a:rPr lang="hr-HR" sz="2000" dirty="0"/>
            </a:br>
            <a:endParaRPr lang="hr-HR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0E2333-C7BB-42CB-A674-0BE0C8ED7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r-HR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CADF7DA-72EF-4990-9F27-D443BAF7D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9CFFA727-279D-8AB6-F8BF-C7639F40F4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690234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4781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2ED0803-0133-49C2-9858-E132FF173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392E91-92CA-D900-D940-531DA7C20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hr-HR"/>
              <a:t>Planirani rashodi: </a:t>
            </a:r>
            <a:br>
              <a:rPr lang="hr-HR"/>
            </a:br>
            <a:r>
              <a:rPr lang="hr-HR"/>
              <a:t>Jedinstveni upravni odjel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379F6D6-AB42-424F-9B81-E57F502B6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r-HR"/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5BAFE5D0-C0A7-4C07-B852-6F0A7CF2AD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A81EC95-6873-B69F-323C-5BD4BF6D62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8952593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3613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23B6CA4-278D-4045-AECD-3E93EFF34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hr-HR" sz="2700" dirty="0">
                <a:solidFill>
                  <a:schemeClr val="bg1"/>
                </a:solidFill>
              </a:rPr>
              <a:t>1. Izgradnja komunalne infrastrukture </a:t>
            </a: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r>
              <a:rPr lang="hr-HR" sz="2700" b="1" dirty="0">
                <a:solidFill>
                  <a:schemeClr val="bg1"/>
                </a:solidFill>
              </a:rPr>
              <a:t>1.637.500,00</a:t>
            </a:r>
            <a:r>
              <a:rPr lang="hr-HR" sz="27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3C08AF-A8EE-4411-A2FB-0B4F326AC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500" dirty="0"/>
              <a:t>Sufinanciranje izgradnje sustava javne odvodnje i sanacije vodovodne mreže :		                                                   70.000,00 	                   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Izgradnja pretovarne stanice Sović laz:                            10.500,00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Izgradnja prometnice Poslovna zona			       40.000,00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Izgradnja ceste B. Razdolje –Vrbovska p.                     1.000.000,00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Izgradnja zaobilaznice Mrzle drage                                   55.000,00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Izgradnja javne rasvjete – Zagmajna                                 10.000,00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Izgradnja Malog trga Muževski kraj                                   70.000,00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Izgradnja niše za urne na groblju Mrkopalj                       30.000,00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Švicarska darovnica – vodoopskrba i odvodnja             40.000,00 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Izgradnja javn rasvjete – vikend naselje                           15.000,00                                                                                           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Izgradnja javne rasvjete – nogometno igralište             102.000,00 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Rekonstrukcija ceste u Brestovoj dragi – Miloši 		      80.000,00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Rekonstrukcija Arapske ceste – Begovo razdolje          100.000,00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Rekonstrukcija dijela nogostupa  u Sungeru ( centar )  15.000,00	</a:t>
            </a:r>
          </a:p>
        </p:txBody>
      </p:sp>
    </p:spTree>
    <p:extLst>
      <p:ext uri="{BB962C8B-B14F-4D97-AF65-F5344CB8AC3E}">
        <p14:creationId xmlns:p14="http://schemas.microsoft.com/office/powerpoint/2010/main" val="979689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23B6CA4-278D-4045-AECD-3E93EFF34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hr-HR" sz="2700" dirty="0">
                <a:solidFill>
                  <a:schemeClr val="bg1"/>
                </a:solidFill>
              </a:rPr>
              <a:t>2.Održavanje komunalne infrastrukture</a:t>
            </a: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r>
              <a:rPr lang="hr-HR" sz="2700" b="1" dirty="0">
                <a:solidFill>
                  <a:schemeClr val="bg1"/>
                </a:solidFill>
              </a:rPr>
              <a:t>235.500,00 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3C08AF-A8EE-4411-A2FB-0B4F326AC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r>
              <a:rPr lang="hr-HR" dirty="0"/>
              <a:t>Zimska služba i održavanje nerazvrstanih cesta :	              											  94.000,00	</a:t>
            </a:r>
          </a:p>
          <a:p>
            <a:r>
              <a:rPr lang="hr-HR" dirty="0"/>
              <a:t>	Održavanje i potrošnja javne rasvjete:	  30.000,00	                    				</a:t>
            </a:r>
          </a:p>
          <a:p>
            <a:r>
              <a:rPr lang="hr-HR" dirty="0"/>
              <a:t>Gospodarenje otpadom: 			         12.000,00            </a:t>
            </a:r>
          </a:p>
          <a:p>
            <a:r>
              <a:rPr lang="hr-HR" dirty="0"/>
              <a:t>Održavanje javnih površina:                            66.500,00  </a:t>
            </a:r>
          </a:p>
          <a:p>
            <a:r>
              <a:rPr lang="hr-HR" dirty="0"/>
              <a:t>Održavanje groblja i mrtvačnice:                      5.000,00                                                                                                               </a:t>
            </a:r>
          </a:p>
          <a:p>
            <a:r>
              <a:rPr lang="hr-HR" dirty="0"/>
              <a:t>Dekorativna javna rasvjeta:           			   25.000,00                                           </a:t>
            </a:r>
          </a:p>
          <a:p>
            <a:r>
              <a:rPr lang="hr-HR" dirty="0"/>
              <a:t>Deratizacija i dezinsekcija:                                 3.000,00                                                        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16354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0BD7F2E-EC54-4242-B08E-0A7B80359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hr-HR" sz="2500" dirty="0">
                <a:solidFill>
                  <a:schemeClr val="bg1"/>
                </a:solidFill>
              </a:rPr>
              <a:t>3. Prostorno planiranje i unaprijeđenje stanovanja </a:t>
            </a:r>
            <a:br>
              <a:rPr lang="hr-HR" sz="2500" dirty="0">
                <a:solidFill>
                  <a:schemeClr val="bg1"/>
                </a:solidFill>
              </a:rPr>
            </a:br>
            <a:br>
              <a:rPr lang="hr-HR" sz="2500" dirty="0">
                <a:solidFill>
                  <a:schemeClr val="bg1"/>
                </a:solidFill>
              </a:rPr>
            </a:br>
            <a:r>
              <a:rPr lang="hr-HR" sz="2500" dirty="0">
                <a:solidFill>
                  <a:schemeClr val="bg1"/>
                </a:solidFill>
              </a:rPr>
              <a:t>272.300,00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46B56F-87D6-4CF8-80CE-F02855A6C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r>
              <a:rPr lang="hr-HR" dirty="0"/>
              <a:t>Priprema i provođenje projekata:                       21.000,00</a:t>
            </a:r>
          </a:p>
          <a:p>
            <a:r>
              <a:rPr lang="hr-HR" dirty="0"/>
              <a:t>Kupnja zemljišta:                                                    50.000,00</a:t>
            </a:r>
          </a:p>
          <a:p>
            <a:r>
              <a:rPr lang="hr-HR" dirty="0"/>
              <a:t>Državna geodetska izmjera:		                      60.000,00   </a:t>
            </a:r>
          </a:p>
          <a:p>
            <a:r>
              <a:rPr lang="hr-HR" dirty="0"/>
              <a:t>Rekonstrukcija krovišta  - zgrada Novi varoš 5:      														 90.000,00</a:t>
            </a:r>
          </a:p>
          <a:p>
            <a:r>
              <a:rPr lang="hr-HR" dirty="0"/>
              <a:t>IV Izmjene i dopune prostornog plana                40.000,00</a:t>
            </a:r>
          </a:p>
          <a:p>
            <a:r>
              <a:rPr lang="hr-HR" dirty="0"/>
              <a:t>Strategija zelene urbane obnove		               11.300,00							</a:t>
            </a:r>
          </a:p>
        </p:txBody>
      </p:sp>
    </p:spTree>
    <p:extLst>
      <p:ext uri="{BB962C8B-B14F-4D97-AF65-F5344CB8AC3E}">
        <p14:creationId xmlns:p14="http://schemas.microsoft.com/office/powerpoint/2010/main" val="3715947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EF07FC9-2528-4713-94C4-F5074E24A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1428750"/>
            <a:ext cx="2454052" cy="4701687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hr-HR" sz="2700" dirty="0">
                <a:solidFill>
                  <a:schemeClr val="bg1"/>
                </a:solidFill>
              </a:rPr>
              <a:t> 4. Program poticanja razvoja turizma </a:t>
            </a: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r>
              <a:rPr lang="hr-HR" sz="2700" dirty="0">
                <a:solidFill>
                  <a:schemeClr val="bg1"/>
                </a:solidFill>
              </a:rPr>
              <a:t>1.806.000,00</a:t>
            </a: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r>
              <a:rPr lang="hr-HR" sz="2700" dirty="0">
                <a:solidFill>
                  <a:schemeClr val="bg1"/>
                </a:solidFill>
              </a:rPr>
              <a:t> 5. Javne potrebe u kulturi i religiji </a:t>
            </a: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r>
              <a:rPr lang="hr-HR" sz="2700" dirty="0">
                <a:solidFill>
                  <a:schemeClr val="bg1"/>
                </a:solidFill>
              </a:rPr>
              <a:t>97.600,00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123B732-B0C6-4D0F-BA75-A3152BD8E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500" b="1" dirty="0"/>
              <a:t>4. PROGRAM POTICANJA RAZVOJA TURIZMA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Sufinanciranje rada turističkog ureda:                           28.000,00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Manifestacija Art Fest: 			                               6.000,00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Nabava turističke signalizacije:                                         2.000,00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Izgradnja hostela:                                                        1.700.000,00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Goranska drvena kuća:                                                   70.000,00</a:t>
            </a:r>
          </a:p>
          <a:p>
            <a:pPr>
              <a:lnSpc>
                <a:spcPct val="90000"/>
              </a:lnSpc>
            </a:pPr>
            <a:endParaRPr lang="hr-HR" sz="1500" dirty="0"/>
          </a:p>
          <a:p>
            <a:pPr>
              <a:lnSpc>
                <a:spcPct val="90000"/>
              </a:lnSpc>
            </a:pPr>
            <a:r>
              <a:rPr lang="hr-HR" sz="1500" b="1" dirty="0"/>
              <a:t>5. JAVNE POTREBE U KULTURI I RELIGIJI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Financiranje udruga u kulturi:			         	    8.200,00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Sufinanciranje kazališnih gostovanja:                              2.000,00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Sufinanciranje Radio Gorski kotar:                                  21.000,00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Sufinanciranje rada Bibliobusa:                                        1.400,00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Sufinanciranje obnove sakralnih objekata:                   65.000,00       </a:t>
            </a:r>
          </a:p>
        </p:txBody>
      </p:sp>
    </p:spTree>
    <p:extLst>
      <p:ext uri="{BB962C8B-B14F-4D97-AF65-F5344CB8AC3E}">
        <p14:creationId xmlns:p14="http://schemas.microsoft.com/office/powerpoint/2010/main" val="3925166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B40CB3-2503-E1D2-0A4D-78216270A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962025"/>
            <a:ext cx="2454052" cy="5168412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hr-HR" sz="2700" dirty="0">
                <a:solidFill>
                  <a:schemeClr val="bg1"/>
                </a:solidFill>
              </a:rPr>
              <a:t>6. Predškolski odgoj i skrb o djeci </a:t>
            </a: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r>
              <a:rPr lang="hr-HR" sz="2700" dirty="0">
                <a:solidFill>
                  <a:schemeClr val="bg1"/>
                </a:solidFill>
              </a:rPr>
              <a:t>184.000,00</a:t>
            </a: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r>
              <a:rPr lang="hr-HR" sz="2700" dirty="0">
                <a:solidFill>
                  <a:schemeClr val="bg1"/>
                </a:solidFill>
              </a:rPr>
              <a:t>7. Javne potrebe u obrazovanju</a:t>
            </a: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r>
              <a:rPr lang="hr-HR" sz="2700" dirty="0">
                <a:solidFill>
                  <a:schemeClr val="bg1"/>
                </a:solidFill>
              </a:rPr>
              <a:t>7.600,00 </a:t>
            </a: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endParaRPr lang="hr-HR" sz="2700" dirty="0">
              <a:solidFill>
                <a:schemeClr val="bg1"/>
              </a:solidFill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E66E2-D0EF-D418-3896-1A159311D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500" b="1" dirty="0"/>
              <a:t>6. PREDŠKOLSKI ODGOJ I SKRB O DJECI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Sufinanciranje troškova boravka djece u jaslicama 	           												        4.000,00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Sufinanciranje Dječjeg vrtića Snježna pahulja Fužine,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r-HR" sz="1500" dirty="0"/>
              <a:t>       područni odjel    Pahuljice Mrkopalj                               180.000,00</a:t>
            </a:r>
          </a:p>
          <a:p>
            <a:pPr marL="0" indent="0">
              <a:lnSpc>
                <a:spcPct val="90000"/>
              </a:lnSpc>
              <a:buNone/>
            </a:pPr>
            <a:endParaRPr lang="hr-HR" sz="1500" dirty="0"/>
          </a:p>
          <a:p>
            <a:pPr>
              <a:lnSpc>
                <a:spcPct val="90000"/>
              </a:lnSpc>
            </a:pPr>
            <a:r>
              <a:rPr lang="hr-HR" sz="1500" b="1" dirty="0"/>
              <a:t>7. JAVNE POTREBE U OBRAZOVANJU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Financiranje aktivnosti OŠ  Mrkopalj 	 			         1.000,00		                             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Nagrade učenicima OŠ  Mrkopalj  					   600,00						     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Sufinanciranje radnih bilježnica učenicima OŠ Mrkopalj 	 5.000,00            													</a:t>
            </a:r>
          </a:p>
          <a:p>
            <a:pPr>
              <a:lnSpc>
                <a:spcPct val="90000"/>
              </a:lnSpc>
            </a:pPr>
            <a:r>
              <a:rPr lang="hr-HR" sz="1500" dirty="0"/>
              <a:t>Sufinanciranje izleta učenicima OŠ Mrkopalj 	                  1.000,00				      </a:t>
            </a:r>
          </a:p>
        </p:txBody>
      </p:sp>
    </p:spTree>
    <p:extLst>
      <p:ext uri="{BB962C8B-B14F-4D97-AF65-F5344CB8AC3E}">
        <p14:creationId xmlns:p14="http://schemas.microsoft.com/office/powerpoint/2010/main" val="401325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8A7FF0-2F7E-906E-8915-7C10F7D43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hr-HR" sz="3200">
                <a:solidFill>
                  <a:schemeClr val="bg1"/>
                </a:solidFill>
              </a:rPr>
              <a:t>Uvodna riječ</a:t>
            </a:r>
          </a:p>
        </p:txBody>
      </p:sp>
      <p:sp>
        <p:nvSpPr>
          <p:cNvPr id="65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67" name="Rectangle 66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62496-37DB-C86B-C8DB-508EFC369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4826" y="180975"/>
            <a:ext cx="7781924" cy="6372225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hr-HR" sz="1100" dirty="0"/>
              <a:t>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r-HR" dirty="0"/>
              <a:t>        Poštovani, </a:t>
            </a:r>
          </a:p>
          <a:p>
            <a:pPr marL="0" indent="0">
              <a:lnSpc>
                <a:spcPct val="90000"/>
              </a:lnSpc>
              <a:buNone/>
            </a:pPr>
            <a:endParaRPr lang="hr-HR" dirty="0"/>
          </a:p>
          <a:p>
            <a:pPr algn="just">
              <a:lnSpc>
                <a:spcPct val="90000"/>
              </a:lnSpc>
            </a:pPr>
            <a:r>
              <a:rPr lang="hr-HR" dirty="0"/>
              <a:t>Ovim Vodičem želim na jednostavan način sve stanovnike Općine Mrkopalj  upoznati sa planiranim općinskim financijama  i predstaviti najvažniji dokument  potreban za financiranje i razvoj Općine.</a:t>
            </a:r>
          </a:p>
          <a:p>
            <a:pPr algn="just">
              <a:lnSpc>
                <a:spcPct val="90000"/>
              </a:lnSpc>
            </a:pPr>
            <a:r>
              <a:rPr lang="hr-HR" dirty="0"/>
              <a:t>Proračunom za 2026. godinu osiguran je kontinuitet  visoke razine javnih usluga za stanovnike.</a:t>
            </a:r>
          </a:p>
          <a:p>
            <a:pPr algn="just">
              <a:lnSpc>
                <a:spcPct val="90000"/>
              </a:lnSpc>
            </a:pPr>
            <a:r>
              <a:rPr lang="hr-HR" dirty="0"/>
              <a:t>Kroz razne aktivnosti socijalne i pronatalitetne politike poput finanaciranja troškova vrtića,  naknada za obitelji s troje i više djece, sufinanciranja troškova jaslica te aktivnosti sufinanciranja sportskih, civilnih i kulturnih udruga kao i kroz program poticanja turizma željeli smo  zadržati standard javnih potreba stanovnika. </a:t>
            </a:r>
          </a:p>
          <a:p>
            <a:pPr algn="just">
              <a:lnSpc>
                <a:spcPct val="90000"/>
              </a:lnSpc>
            </a:pPr>
            <a:r>
              <a:rPr lang="hr-HR" dirty="0"/>
              <a:t>Putem programa izgradnja i održavanje komunalne infrastrukture,te programa prostorno planiranje i upravljanje imovinom, ostvaruje se ciljani visoki  standard komunalnih usluga i uređenja naše općine.</a:t>
            </a:r>
          </a:p>
          <a:p>
            <a:pPr algn="just">
              <a:lnSpc>
                <a:spcPct val="90000"/>
              </a:lnSpc>
            </a:pPr>
            <a:r>
              <a:rPr lang="hr-HR" dirty="0"/>
              <a:t>Također, svjesni da bez ulaganja nema napretka, osigurali smo i sredstva za ostvarenje investicija projekata i dokumentacije koji su preduvjet za kvalitetne prijave na fondove županije, ministarstava  i  EU.</a:t>
            </a:r>
          </a:p>
          <a:p>
            <a:pPr algn="just">
              <a:lnSpc>
                <a:spcPct val="90000"/>
              </a:lnSpc>
            </a:pPr>
            <a:r>
              <a:rPr lang="hr-HR" dirty="0"/>
              <a:t>Nadam se da će ovaj Vodič pridonijeti jasnijem i razumljivijem uvidu u  planirane aktivnosti, projekte i način raspoređivanja sredstava u  Općini Mrkopalj u  2026. godini.</a:t>
            </a:r>
          </a:p>
          <a:p>
            <a:pPr algn="just">
              <a:lnSpc>
                <a:spcPct val="90000"/>
              </a:lnSpc>
            </a:pPr>
            <a:r>
              <a:rPr lang="hr-HR" dirty="0"/>
              <a:t>S poštovanjem, </a:t>
            </a:r>
          </a:p>
          <a:p>
            <a:pPr lvl="8" algn="just">
              <a:lnSpc>
                <a:spcPct val="90000"/>
              </a:lnSpc>
            </a:pPr>
            <a:r>
              <a:rPr lang="hr-HR" sz="1900" dirty="0"/>
              <a:t>Općinski načelnik </a:t>
            </a:r>
          </a:p>
          <a:p>
            <a:pPr marL="3657600" lvl="8" indent="0" algn="just">
              <a:lnSpc>
                <a:spcPct val="90000"/>
              </a:lnSpc>
              <a:buNone/>
            </a:pPr>
            <a:r>
              <a:rPr lang="hr-HR" sz="1900" dirty="0"/>
              <a:t>         Josip Brozović</a:t>
            </a:r>
          </a:p>
          <a:p>
            <a:pPr>
              <a:lnSpc>
                <a:spcPct val="90000"/>
              </a:lnSpc>
            </a:pPr>
            <a:endParaRPr lang="hr-HR" sz="1100" dirty="0"/>
          </a:p>
          <a:p>
            <a:pPr>
              <a:lnSpc>
                <a:spcPct val="90000"/>
              </a:lnSpc>
            </a:pPr>
            <a:endParaRPr lang="hr-HR" sz="1100" dirty="0"/>
          </a:p>
        </p:txBody>
      </p:sp>
    </p:spTree>
    <p:extLst>
      <p:ext uri="{BB962C8B-B14F-4D97-AF65-F5344CB8AC3E}">
        <p14:creationId xmlns:p14="http://schemas.microsoft.com/office/powerpoint/2010/main" val="1028388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DBE0F6-0C26-CABB-CD0A-8EA03F167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2076451"/>
            <a:ext cx="2454052" cy="2838450"/>
          </a:xfrm>
        </p:spPr>
        <p:txBody>
          <a:bodyPr>
            <a:normAutofit/>
          </a:bodyPr>
          <a:lstStyle/>
          <a:p>
            <a:r>
              <a:rPr lang="hr-HR" sz="3000" dirty="0">
                <a:solidFill>
                  <a:schemeClr val="bg1"/>
                </a:solidFill>
              </a:rPr>
              <a:t>8. Javne potrebe u sportu i rekreaciji </a:t>
            </a:r>
            <a:br>
              <a:rPr lang="hr-HR" sz="3000" dirty="0">
                <a:solidFill>
                  <a:schemeClr val="bg1"/>
                </a:solidFill>
              </a:rPr>
            </a:br>
            <a:br>
              <a:rPr lang="hr-HR" sz="3000" dirty="0">
                <a:solidFill>
                  <a:schemeClr val="bg1"/>
                </a:solidFill>
              </a:rPr>
            </a:br>
            <a:r>
              <a:rPr lang="hr-HR" sz="3000" dirty="0">
                <a:solidFill>
                  <a:schemeClr val="bg1"/>
                </a:solidFill>
              </a:rPr>
              <a:t>1.212.700,00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FD102-D2BE-13B6-FF0D-5050FF330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700" dirty="0"/>
              <a:t>Sufinanciranje rada sportskih društava	        41.000,00		</a:t>
            </a:r>
          </a:p>
          <a:p>
            <a:pPr>
              <a:lnSpc>
                <a:spcPct val="90000"/>
              </a:lnSpc>
            </a:pPr>
            <a:r>
              <a:rPr lang="hr-HR" sz="1700" dirty="0"/>
              <a:t>Nagrade za sportske rezultate 			           1.000,00			         </a:t>
            </a:r>
          </a:p>
          <a:p>
            <a:pPr>
              <a:lnSpc>
                <a:spcPct val="90000"/>
              </a:lnSpc>
            </a:pPr>
            <a:r>
              <a:rPr lang="hr-HR" sz="1700" dirty="0"/>
              <a:t>Održavanje javnih sportskih terena 		         49.000,00</a:t>
            </a:r>
          </a:p>
          <a:p>
            <a:pPr>
              <a:lnSpc>
                <a:spcPct val="90000"/>
              </a:lnSpc>
            </a:pPr>
            <a:r>
              <a:rPr lang="hr-HR" sz="1700" dirty="0"/>
              <a:t>Izgradnja NBC Vrbovska poljana 			500.000,00</a:t>
            </a:r>
          </a:p>
          <a:p>
            <a:pPr>
              <a:lnSpc>
                <a:spcPct val="90000"/>
              </a:lnSpc>
            </a:pPr>
            <a:r>
              <a:rPr lang="hr-HR" sz="1700" dirty="0"/>
              <a:t>Sanjkalište Čelimbaša 					        111.000,00</a:t>
            </a:r>
          </a:p>
          <a:p>
            <a:pPr>
              <a:lnSpc>
                <a:spcPct val="90000"/>
              </a:lnSpc>
            </a:pPr>
            <a:r>
              <a:rPr lang="hr-HR" sz="1700" dirty="0"/>
              <a:t>Izgradnja SRC Čelimbaša 				           26.700,00</a:t>
            </a:r>
          </a:p>
          <a:p>
            <a:pPr>
              <a:lnSpc>
                <a:spcPct val="90000"/>
              </a:lnSpc>
            </a:pPr>
            <a:r>
              <a:rPr lang="hr-HR" sz="1700" dirty="0"/>
              <a:t>Dvorana za skijanje 		                                200.000,00	</a:t>
            </a:r>
          </a:p>
          <a:p>
            <a:pPr>
              <a:lnSpc>
                <a:spcPct val="90000"/>
              </a:lnSpc>
            </a:pPr>
            <a:r>
              <a:rPr lang="hr-HR" sz="1700" dirty="0"/>
              <a:t>Uređenje nekadašnje Karolinske ceste 		    10.000,00</a:t>
            </a:r>
          </a:p>
          <a:p>
            <a:pPr>
              <a:lnSpc>
                <a:spcPct val="90000"/>
              </a:lnSpc>
            </a:pPr>
            <a:r>
              <a:rPr lang="hr-HR" sz="1700" dirty="0"/>
              <a:t>Uređenje prostorija svlačionica Nogometnog kluba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r-HR" sz="1700" dirty="0"/>
              <a:t>											   274.000,00</a:t>
            </a:r>
          </a:p>
        </p:txBody>
      </p:sp>
    </p:spTree>
    <p:extLst>
      <p:ext uri="{BB962C8B-B14F-4D97-AF65-F5344CB8AC3E}">
        <p14:creationId xmlns:p14="http://schemas.microsoft.com/office/powerpoint/2010/main" val="3592467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1D3C65-EE4D-9912-4F87-4A4B40AD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 fontScale="90000"/>
          </a:bodyPr>
          <a:lstStyle/>
          <a:p>
            <a:r>
              <a:rPr lang="hr-HR" sz="3200" dirty="0">
                <a:solidFill>
                  <a:schemeClr val="bg1"/>
                </a:solidFill>
              </a:rPr>
              <a:t>9. Socijalna skrb i novčana pomoć </a:t>
            </a:r>
            <a:br>
              <a:rPr lang="hr-HR" sz="3200" dirty="0">
                <a:solidFill>
                  <a:schemeClr val="bg1"/>
                </a:solidFill>
              </a:rPr>
            </a:br>
            <a:br>
              <a:rPr lang="hr-HR" sz="3200" dirty="0">
                <a:solidFill>
                  <a:schemeClr val="bg1"/>
                </a:solidFill>
              </a:rPr>
            </a:br>
            <a:r>
              <a:rPr lang="hr-HR" sz="3200" dirty="0">
                <a:solidFill>
                  <a:schemeClr val="bg1"/>
                </a:solidFill>
              </a:rPr>
              <a:t>39.700,00</a:t>
            </a:r>
            <a:br>
              <a:rPr lang="hr-HR" sz="3200" dirty="0">
                <a:solidFill>
                  <a:schemeClr val="bg1"/>
                </a:solidFill>
              </a:rPr>
            </a:b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42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E986B-056B-018C-CCC9-6B6E8CD34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r>
              <a:rPr lang="hr-HR" dirty="0"/>
              <a:t>Naknade štete							     2.000,00</a:t>
            </a:r>
          </a:p>
          <a:p>
            <a:r>
              <a:rPr lang="hr-HR" dirty="0"/>
              <a:t>Naknada troškova stanovanja			     1.200,00</a:t>
            </a:r>
          </a:p>
          <a:p>
            <a:r>
              <a:rPr lang="hr-HR" dirty="0"/>
              <a:t>Potpora za novorođeno dijete 			      3.000,00</a:t>
            </a:r>
          </a:p>
          <a:p>
            <a:r>
              <a:rPr lang="hr-HR" dirty="0"/>
              <a:t>Potpora obiteljima 3 i više djeteta 		             8.000,00</a:t>
            </a:r>
          </a:p>
          <a:p>
            <a:r>
              <a:rPr lang="hr-HR" dirty="0"/>
              <a:t>Darovi za  djecu  - sv. Nikola			            4.000,00</a:t>
            </a:r>
          </a:p>
          <a:p>
            <a:r>
              <a:rPr lang="hr-HR" dirty="0"/>
              <a:t>Pomoć Crvenom križu 					     4.500,00</a:t>
            </a:r>
          </a:p>
          <a:p>
            <a:r>
              <a:rPr lang="hr-HR" dirty="0"/>
              <a:t>Pomoć kućanstvima u naravi 		                  15.000,00</a:t>
            </a:r>
          </a:p>
          <a:p>
            <a:r>
              <a:rPr lang="hr-HR" dirty="0"/>
              <a:t>Jednokratne socijalne pomoći 			     2.000,00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105143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D34879-BE30-9765-4AD7-320C4F621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193" y="2262893"/>
            <a:ext cx="2454052" cy="3029344"/>
          </a:xfrm>
        </p:spPr>
        <p:txBody>
          <a:bodyPr>
            <a:normAutofit/>
          </a:bodyPr>
          <a:lstStyle/>
          <a:p>
            <a:pPr algn="r"/>
            <a:r>
              <a:rPr lang="hr-HR" sz="3000" dirty="0">
                <a:solidFill>
                  <a:schemeClr val="bg1"/>
                </a:solidFill>
              </a:rPr>
              <a:t>10. Potpore u zdravstvu </a:t>
            </a:r>
            <a:br>
              <a:rPr lang="hr-HR" sz="3000" dirty="0">
                <a:solidFill>
                  <a:schemeClr val="bg1"/>
                </a:solidFill>
              </a:rPr>
            </a:br>
            <a:br>
              <a:rPr lang="hr-HR" sz="3000" dirty="0">
                <a:solidFill>
                  <a:schemeClr val="bg1"/>
                </a:solidFill>
              </a:rPr>
            </a:br>
            <a:r>
              <a:rPr lang="hr-HR" sz="3000" dirty="0">
                <a:solidFill>
                  <a:schemeClr val="bg1"/>
                </a:solidFill>
              </a:rPr>
              <a:t>21.900,00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5C6D2-CA49-D65C-84B0-35A54D212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r>
              <a:rPr lang="hr-HR" dirty="0"/>
              <a:t>Javne potrebe u zdravstvu 	                      15.900,00							</a:t>
            </a:r>
          </a:p>
          <a:p>
            <a:r>
              <a:rPr lang="hr-HR" dirty="0"/>
              <a:t>Sufinanciranje troškova stanovanja liječnika 				  										    1.000,00</a:t>
            </a:r>
          </a:p>
          <a:p>
            <a:r>
              <a:rPr lang="hr-HR" dirty="0"/>
              <a:t>Poticajna naknada liječniku 								                                                                             5.000,00</a:t>
            </a:r>
          </a:p>
        </p:txBody>
      </p:sp>
    </p:spTree>
    <p:extLst>
      <p:ext uri="{BB962C8B-B14F-4D97-AF65-F5344CB8AC3E}">
        <p14:creationId xmlns:p14="http://schemas.microsoft.com/office/powerpoint/2010/main" val="14321098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0311FD-9F05-1764-DC0C-58085569A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9" y="2228850"/>
            <a:ext cx="3026556" cy="3901587"/>
          </a:xfrm>
        </p:spPr>
        <p:txBody>
          <a:bodyPr>
            <a:normAutofit/>
          </a:bodyPr>
          <a:lstStyle/>
          <a:p>
            <a:r>
              <a:rPr lang="hr-HR" sz="2700" dirty="0">
                <a:solidFill>
                  <a:schemeClr val="bg1"/>
                </a:solidFill>
              </a:rPr>
              <a:t>10.Protupožarna i civilna zaštita</a:t>
            </a: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br>
              <a:rPr lang="hr-HR" sz="2700" dirty="0">
                <a:solidFill>
                  <a:schemeClr val="bg1"/>
                </a:solidFill>
              </a:rPr>
            </a:br>
            <a:r>
              <a:rPr lang="hr-HR" sz="2700" dirty="0">
                <a:solidFill>
                  <a:schemeClr val="bg1"/>
                </a:solidFill>
              </a:rPr>
              <a:t>          53.700,00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C74E0-EA53-7DE5-2EA9-5C0F46C56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r>
              <a:rPr lang="hr-HR" dirty="0"/>
              <a:t>Zaštita od požara 	                               33.000,00							          </a:t>
            </a:r>
          </a:p>
          <a:p>
            <a:r>
              <a:rPr lang="hr-HR" dirty="0"/>
              <a:t>Sufinanciranje službi zaštite i spašavanja 			            										    5.700,00</a:t>
            </a:r>
          </a:p>
          <a:p>
            <a:r>
              <a:rPr lang="hr-HR" dirty="0"/>
              <a:t>Rekonstrukcija Vatrogasnog doma u Mrkoplju 		</a:t>
            </a:r>
          </a:p>
          <a:p>
            <a:pPr marL="0" indent="0">
              <a:buNone/>
            </a:pPr>
            <a:r>
              <a:rPr lang="hr-HR" dirty="0"/>
              <a:t>										   15.000,00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529023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9" name="Group 1318">
            <a:extLst>
              <a:ext uri="{FF2B5EF4-FFF2-40B4-BE49-F238E27FC236}">
                <a16:creationId xmlns:a16="http://schemas.microsoft.com/office/drawing/2014/main" id="{51B860BB-F934-4DE1-A930-090DD475F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320" name="Freeform 11">
              <a:extLst>
                <a:ext uri="{FF2B5EF4-FFF2-40B4-BE49-F238E27FC236}">
                  <a16:creationId xmlns:a16="http://schemas.microsoft.com/office/drawing/2014/main" id="{61927C55-8047-466F-9FE4-B42D3D1AFA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21" name="Freeform 12">
              <a:extLst>
                <a:ext uri="{FF2B5EF4-FFF2-40B4-BE49-F238E27FC236}">
                  <a16:creationId xmlns:a16="http://schemas.microsoft.com/office/drawing/2014/main" id="{E914D83D-75AE-426B-90AC-E37CBA2BD7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22" name="Freeform 13">
              <a:extLst>
                <a:ext uri="{FF2B5EF4-FFF2-40B4-BE49-F238E27FC236}">
                  <a16:creationId xmlns:a16="http://schemas.microsoft.com/office/drawing/2014/main" id="{DDB740D6-20EA-4164-9EDB-243B210E8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23" name="Freeform 14">
              <a:extLst>
                <a:ext uri="{FF2B5EF4-FFF2-40B4-BE49-F238E27FC236}">
                  <a16:creationId xmlns:a16="http://schemas.microsoft.com/office/drawing/2014/main" id="{0843EF7D-8FF7-4B1B-810B-AA92D132E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24" name="Freeform 15">
              <a:extLst>
                <a:ext uri="{FF2B5EF4-FFF2-40B4-BE49-F238E27FC236}">
                  <a16:creationId xmlns:a16="http://schemas.microsoft.com/office/drawing/2014/main" id="{F995A1BF-26D5-42BA-83D6-B74B0793A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25" name="Freeform 16">
              <a:extLst>
                <a:ext uri="{FF2B5EF4-FFF2-40B4-BE49-F238E27FC236}">
                  <a16:creationId xmlns:a16="http://schemas.microsoft.com/office/drawing/2014/main" id="{706BB22B-358C-43E3-A01E-2CCD2EFD4A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26" name="Freeform 17">
              <a:extLst>
                <a:ext uri="{FF2B5EF4-FFF2-40B4-BE49-F238E27FC236}">
                  <a16:creationId xmlns:a16="http://schemas.microsoft.com/office/drawing/2014/main" id="{09828090-C04F-4B25-BD86-CE7A94A346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27" name="Freeform 18">
              <a:extLst>
                <a:ext uri="{FF2B5EF4-FFF2-40B4-BE49-F238E27FC236}">
                  <a16:creationId xmlns:a16="http://schemas.microsoft.com/office/drawing/2014/main" id="{B062093C-CFDD-4759-8CD6-EB2CCD1DB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28" name="Freeform 19">
              <a:extLst>
                <a:ext uri="{FF2B5EF4-FFF2-40B4-BE49-F238E27FC236}">
                  <a16:creationId xmlns:a16="http://schemas.microsoft.com/office/drawing/2014/main" id="{FB33C2A8-7609-427D-BC55-13F956201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29" name="Freeform 20">
              <a:extLst>
                <a:ext uri="{FF2B5EF4-FFF2-40B4-BE49-F238E27FC236}">
                  <a16:creationId xmlns:a16="http://schemas.microsoft.com/office/drawing/2014/main" id="{9FF51B36-24F3-42B4-9ACD-2B83F4B570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30" name="Freeform 21">
              <a:extLst>
                <a:ext uri="{FF2B5EF4-FFF2-40B4-BE49-F238E27FC236}">
                  <a16:creationId xmlns:a16="http://schemas.microsoft.com/office/drawing/2014/main" id="{6EBCB31E-7CBF-45FC-B7A3-7FE8E8C8A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31" name="Freeform 22">
              <a:extLst>
                <a:ext uri="{FF2B5EF4-FFF2-40B4-BE49-F238E27FC236}">
                  <a16:creationId xmlns:a16="http://schemas.microsoft.com/office/drawing/2014/main" id="{404CB86A-82A5-40B9-8D4B-159ED1A3CE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1333" name="Group 1332">
            <a:extLst>
              <a:ext uri="{FF2B5EF4-FFF2-40B4-BE49-F238E27FC236}">
                <a16:creationId xmlns:a16="http://schemas.microsoft.com/office/drawing/2014/main" id="{DD17BCFA-C80F-4670-B8B9-034B5B1C8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32"/>
            <a:ext cx="2356675" cy="6853285"/>
            <a:chOff x="6627813" y="195454"/>
            <a:chExt cx="1952625" cy="5678297"/>
          </a:xfrm>
        </p:grpSpPr>
        <p:sp>
          <p:nvSpPr>
            <p:cNvPr id="1334" name="Freeform 27">
              <a:extLst>
                <a:ext uri="{FF2B5EF4-FFF2-40B4-BE49-F238E27FC236}">
                  <a16:creationId xmlns:a16="http://schemas.microsoft.com/office/drawing/2014/main" id="{F705DA76-B301-4098-9966-310A00C31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35" name="Freeform 28">
              <a:extLst>
                <a:ext uri="{FF2B5EF4-FFF2-40B4-BE49-F238E27FC236}">
                  <a16:creationId xmlns:a16="http://schemas.microsoft.com/office/drawing/2014/main" id="{7484AECD-B027-45E9-8764-6E1A4A4A0D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36" name="Freeform 29">
              <a:extLst>
                <a:ext uri="{FF2B5EF4-FFF2-40B4-BE49-F238E27FC236}">
                  <a16:creationId xmlns:a16="http://schemas.microsoft.com/office/drawing/2014/main" id="{CB341AF9-DEB1-42CB-8D1D-F262CFE46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37" name="Freeform 30">
              <a:extLst>
                <a:ext uri="{FF2B5EF4-FFF2-40B4-BE49-F238E27FC236}">
                  <a16:creationId xmlns:a16="http://schemas.microsoft.com/office/drawing/2014/main" id="{1C7213C3-CCDC-48BD-BF51-7AB8EE57A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38" name="Freeform 31">
              <a:extLst>
                <a:ext uri="{FF2B5EF4-FFF2-40B4-BE49-F238E27FC236}">
                  <a16:creationId xmlns:a16="http://schemas.microsoft.com/office/drawing/2014/main" id="{7568F4E5-84C7-4F79-A40F-AC4885CB6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39" name="Freeform 32">
              <a:extLst>
                <a:ext uri="{FF2B5EF4-FFF2-40B4-BE49-F238E27FC236}">
                  <a16:creationId xmlns:a16="http://schemas.microsoft.com/office/drawing/2014/main" id="{81654B91-DAE7-4763-8F60-7A35727C21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40" name="Freeform 33">
              <a:extLst>
                <a:ext uri="{FF2B5EF4-FFF2-40B4-BE49-F238E27FC236}">
                  <a16:creationId xmlns:a16="http://schemas.microsoft.com/office/drawing/2014/main" id="{E9C665F1-5409-4590-AA69-79EABC1EA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41" name="Freeform 34">
              <a:extLst>
                <a:ext uri="{FF2B5EF4-FFF2-40B4-BE49-F238E27FC236}">
                  <a16:creationId xmlns:a16="http://schemas.microsoft.com/office/drawing/2014/main" id="{C3192F7D-0C18-4DB2-A88B-EBF5627480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42" name="Freeform 35">
              <a:extLst>
                <a:ext uri="{FF2B5EF4-FFF2-40B4-BE49-F238E27FC236}">
                  <a16:creationId xmlns:a16="http://schemas.microsoft.com/office/drawing/2014/main" id="{86BE4725-AC90-44AE-8B17-D13BA4BF36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43" name="Freeform 36">
              <a:extLst>
                <a:ext uri="{FF2B5EF4-FFF2-40B4-BE49-F238E27FC236}">
                  <a16:creationId xmlns:a16="http://schemas.microsoft.com/office/drawing/2014/main" id="{2C0C171A-856F-4606-9D98-B5318639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44" name="Freeform 37">
              <a:extLst>
                <a:ext uri="{FF2B5EF4-FFF2-40B4-BE49-F238E27FC236}">
                  <a16:creationId xmlns:a16="http://schemas.microsoft.com/office/drawing/2014/main" id="{B6D57E3C-42A8-4054-B617-CE82DD8B73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45" name="Freeform 38">
              <a:extLst>
                <a:ext uri="{FF2B5EF4-FFF2-40B4-BE49-F238E27FC236}">
                  <a16:creationId xmlns:a16="http://schemas.microsoft.com/office/drawing/2014/main" id="{C0A815A3-B7C7-4090-88EA-DA48AE474E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1347" name="Rectangle 1346">
            <a:extLst>
              <a:ext uri="{FF2B5EF4-FFF2-40B4-BE49-F238E27FC236}">
                <a16:creationId xmlns:a16="http://schemas.microsoft.com/office/drawing/2014/main" id="{AE2F7D72-C98C-4C79-88A4-1DD7AAE7B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r-HR"/>
          </a:p>
        </p:txBody>
      </p:sp>
      <p:sp>
        <p:nvSpPr>
          <p:cNvPr id="1349" name="Freeform 11">
            <a:extLst>
              <a:ext uri="{FF2B5EF4-FFF2-40B4-BE49-F238E27FC236}">
                <a16:creationId xmlns:a16="http://schemas.microsoft.com/office/drawing/2014/main" id="{17BE9237-F367-4B09-A610-9AC21A4323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D2158-9916-2978-0B1A-BD91234F4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 b="1"/>
              <a:t>Općina Mrkopalj</a:t>
            </a:r>
            <a:br>
              <a:rPr lang="en-US" sz="2700" b="1"/>
            </a:br>
            <a:r>
              <a:rPr lang="en-US" sz="2700" b="1"/>
              <a:t>Stari kraj 3, </a:t>
            </a:r>
            <a:br>
              <a:rPr lang="en-US" sz="2700" b="1"/>
            </a:br>
            <a:r>
              <a:rPr lang="en-US" sz="2700" b="1"/>
              <a:t>51315 Mrkopalj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AFBA7-9651-90C3-2D50-6C60FCB13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83956" y="2133600"/>
            <a:ext cx="4140772" cy="377762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Wingdings 3" charset="2"/>
              <a:buChar char=""/>
            </a:pPr>
            <a:r>
              <a:rPr lang="en-US" sz="1600" b="1">
                <a:solidFill>
                  <a:srgbClr val="000000"/>
                </a:solidFill>
              </a:rPr>
              <a:t>Tel: 051 833 131 </a:t>
            </a:r>
          </a:p>
          <a:p>
            <a:pPr>
              <a:buFont typeface="Wingdings 3" charset="2"/>
              <a:buChar char=""/>
            </a:pPr>
            <a:r>
              <a:rPr lang="en-US" sz="1600" b="1">
                <a:solidFill>
                  <a:srgbClr val="000000"/>
                </a:solidFill>
              </a:rPr>
              <a:t>Email: opcina@mrkopalj.hr</a:t>
            </a:r>
          </a:p>
          <a:p>
            <a:pPr>
              <a:buFont typeface="Wingdings 3" charset="2"/>
              <a:buChar char=""/>
            </a:pPr>
            <a:endParaRPr lang="en-US" sz="1600">
              <a:solidFill>
                <a:srgbClr val="000000"/>
              </a:solidFill>
            </a:endParaRPr>
          </a:p>
        </p:txBody>
      </p:sp>
      <p:pic>
        <p:nvPicPr>
          <p:cNvPr id="7" name="Picture Placeholder 6" descr="A town in a valley with trees and mountains&#10;&#10;AI-generated content may be incorrect.">
            <a:extLst>
              <a:ext uri="{FF2B5EF4-FFF2-40B4-BE49-F238E27FC236}">
                <a16:creationId xmlns:a16="http://schemas.microsoft.com/office/drawing/2014/main" id="{6E8EB39B-5F52-DDFE-F0EB-772B7EE63C9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24111" r="32039" b="-1"/>
          <a:stretch>
            <a:fillRect/>
          </a:stretch>
        </p:blipFill>
        <p:spPr>
          <a:xfrm>
            <a:off x="7033920" y="645106"/>
            <a:ext cx="3567619" cy="5247747"/>
          </a:xfrm>
          <a:prstGeom prst="rect">
            <a:avLst/>
          </a:prstGeom>
        </p:spPr>
      </p:pic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6DA73087-5B24-D306-EBBD-D6C8E7253662}"/>
              </a:ext>
            </a:extLst>
          </p:cNvPr>
          <p:cNvSpPr txBox="1">
            <a:spLocks/>
          </p:cNvSpPr>
          <p:nvPr/>
        </p:nvSpPr>
        <p:spPr>
          <a:xfrm>
            <a:off x="2589213" y="625821"/>
            <a:ext cx="8915400" cy="38549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9081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46F010-D160-4609-8979-FFD8C1EA6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1B77E9-6FBF-DEB6-F3C0-3D42BB05B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3062" y="624110"/>
            <a:ext cx="8131550" cy="1280890"/>
          </a:xfrm>
        </p:spPr>
        <p:txBody>
          <a:bodyPr>
            <a:normAutofit/>
          </a:bodyPr>
          <a:lstStyle/>
          <a:p>
            <a:r>
              <a:rPr lang="hr-HR" dirty="0"/>
              <a:t>Proračun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B8C4F6-C3AC-4C94-8EC7-E4F7B7E9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789310-9859-4942-98C8-3D2F12AAA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" y="228600"/>
            <a:ext cx="2969842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E9E5460-2AA9-4786-B69C-23DBEF356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344A2AF-3860-4427-B13E-98021C17A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DDBDD44E-1DC0-48AB-8FEC-E098D9197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151FF3E-5E3F-4D82-A684-0003BACEA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C6CBF27E-7F0C-4489-95A7-82DE1C046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233BE304-221E-425E-A484-4B2E5F405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0D5734E-EAEA-4A08-86A9-39BD5563E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4D47FE86-98D1-4E35-86E4-16E9A19A6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F00661F9-B224-4DB1-8EFB-ABF9402B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679DCB4E-8D36-4B7A-AF0C-8399F113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4FAD51F6-D24C-4FD6-BEAE-41F0E5A82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87AC773F-6D31-458A-9DD7-76566C8A9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6" name="Freeform 11">
            <a:extLst>
              <a:ext uri="{FF2B5EF4-FFF2-40B4-BE49-F238E27FC236}">
                <a16:creationId xmlns:a16="http://schemas.microsoft.com/office/drawing/2014/main" id="{91328346-8BAD-4616-B50B-5CFDA5648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A997B-AEBB-C9BE-C776-80C2D73A4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2133600"/>
            <a:ext cx="8131550" cy="3777622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hr-HR" dirty="0"/>
              <a:t>Akt kojim se procjenjuju prihodi i primici, te utvrđuju rashodi i izdaci JLS  za proračunsku godinu, a sadrži i projekciju prihoda i primitaka te rashoda i izdataka za slijedeće dvije godine. </a:t>
            </a:r>
          </a:p>
          <a:p>
            <a:pPr>
              <a:lnSpc>
                <a:spcPct val="90000"/>
              </a:lnSpc>
            </a:pPr>
            <a:r>
              <a:rPr lang="hr-HR" dirty="0"/>
              <a:t>Zakonodavni akt kojim su regulirana sva pitanja vezana za Proračun je ZAKON O PRORAČUNU ( NN broj 144/21).</a:t>
            </a:r>
          </a:p>
          <a:p>
            <a:pPr>
              <a:lnSpc>
                <a:spcPct val="90000"/>
              </a:lnSpc>
            </a:pPr>
            <a:r>
              <a:rPr lang="hr-HR" dirty="0"/>
              <a:t>Općinski načelnik prijedlog Proračuna dostavlja predstavničkom tijelu          (općinskom  vijeću)  do 15. studenog tekuće godine za narednu     kalendarsku godinu.</a:t>
            </a:r>
          </a:p>
          <a:p>
            <a:pPr>
              <a:lnSpc>
                <a:spcPct val="90000"/>
              </a:lnSpc>
            </a:pPr>
            <a:r>
              <a:rPr lang="hr-HR" dirty="0"/>
              <a:t>Predstavničko tijelo najkasnije do konca tekuće godine mora donijeti Proračun za narednu godinu. </a:t>
            </a:r>
          </a:p>
          <a:p>
            <a:pPr>
              <a:lnSpc>
                <a:spcPct val="90000"/>
              </a:lnSpc>
            </a:pPr>
            <a:r>
              <a:rPr lang="hr-HR" dirty="0"/>
              <a:t>U slučaju ne donošenja Proračuna do konca tekuće godine za narednu godinu, donosi se Odluka o privremenom financiranju .</a:t>
            </a:r>
          </a:p>
        </p:txBody>
      </p:sp>
    </p:spTree>
    <p:extLst>
      <p:ext uri="{BB962C8B-B14F-4D97-AF65-F5344CB8AC3E}">
        <p14:creationId xmlns:p14="http://schemas.microsoft.com/office/powerpoint/2010/main" val="22156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46F010-D160-4609-8979-FFD8C1EA6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C0AF02-FCC1-02E3-2ECE-05F62F4C3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3062" y="624110"/>
            <a:ext cx="8131550" cy="1280890"/>
          </a:xfrm>
        </p:spPr>
        <p:txBody>
          <a:bodyPr>
            <a:normAutofit/>
          </a:bodyPr>
          <a:lstStyle/>
          <a:p>
            <a:r>
              <a:rPr lang="hr-HR" dirty="0"/>
              <a:t>Sadržaj Proračuna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B8C4F6-C3AC-4C94-8EC7-E4F7B7E9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789310-9859-4942-98C8-3D2F12AAA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" y="228600"/>
            <a:ext cx="2969842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E9E5460-2AA9-4786-B69C-23DBEF356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344A2AF-3860-4427-B13E-98021C17A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DDBDD44E-1DC0-48AB-8FEC-E098D9197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151FF3E-5E3F-4D82-A684-0003BACEA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C6CBF27E-7F0C-4489-95A7-82DE1C046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233BE304-221E-425E-A484-4B2E5F405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0D5734E-EAEA-4A08-86A9-39BD5563E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4D47FE86-98D1-4E35-86E4-16E9A19A6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F00661F9-B224-4DB1-8EFB-ABF9402B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679DCB4E-8D36-4B7A-AF0C-8399F113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4FAD51F6-D24C-4FD6-BEAE-41F0E5A82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87AC773F-6D31-458A-9DD7-76566C8A9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6" name="Freeform 11">
            <a:extLst>
              <a:ext uri="{FF2B5EF4-FFF2-40B4-BE49-F238E27FC236}">
                <a16:creationId xmlns:a16="http://schemas.microsoft.com/office/drawing/2014/main" id="{91328346-8BAD-4616-B50B-5CFDA5648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DBA97-EF12-7AC7-F1E8-EB5162F1F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2133600"/>
            <a:ext cx="8131550" cy="3777622"/>
          </a:xfrm>
        </p:spPr>
        <p:txBody>
          <a:bodyPr>
            <a:normAutofit/>
          </a:bodyPr>
          <a:lstStyle/>
          <a:p>
            <a:r>
              <a:rPr lang="hr-HR" dirty="0"/>
              <a:t>Proračun sadrži : 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OPĆI DIO – čini ga  Račun prihoda i rashoda,  Račun financiranja, Preneseni višak / manjak , Višegodišnji plan uravnoteženja   </a:t>
            </a:r>
          </a:p>
          <a:p>
            <a:endParaRPr lang="hr-HR" dirty="0"/>
          </a:p>
          <a:p>
            <a:r>
              <a:rPr lang="hr-HR" dirty="0"/>
              <a:t>POSEBNI DIO -   plan rashoda i izdataka  raspoređen u  programe koji se sastoje od aktivnosti i projekata. </a:t>
            </a:r>
          </a:p>
          <a:p>
            <a:endParaRPr lang="hr-HR" dirty="0"/>
          </a:p>
          <a:p>
            <a:r>
              <a:rPr lang="hr-HR" dirty="0"/>
              <a:t>OBRAZLOŽENJE PRORAČUNA  – obrazloženje Općeg i Posebnog dijela proračuna  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45122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46F010-D160-4609-8979-FFD8C1EA6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14E2D4-C87F-8A92-F47F-4B2EBCE91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3062" y="624110"/>
            <a:ext cx="8131550" cy="1280890"/>
          </a:xfrm>
        </p:spPr>
        <p:txBody>
          <a:bodyPr>
            <a:normAutofit/>
          </a:bodyPr>
          <a:lstStyle/>
          <a:p>
            <a:r>
              <a:rPr lang="hr-HR" dirty="0"/>
              <a:t>Gdje je objavljen  Proračun?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B8C4F6-C3AC-4C94-8EC7-E4F7B7E9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789310-9859-4942-98C8-3D2F12AAA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" y="228600"/>
            <a:ext cx="2969842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E9E5460-2AA9-4786-B69C-23DBEF356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344A2AF-3860-4427-B13E-98021C17A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DDBDD44E-1DC0-48AB-8FEC-E098D9197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151FF3E-5E3F-4D82-A684-0003BACEA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C6CBF27E-7F0C-4489-95A7-82DE1C046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233BE304-221E-425E-A484-4B2E5F405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0D5734E-EAEA-4A08-86A9-39BD5563E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4D47FE86-98D1-4E35-86E4-16E9A19A6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F00661F9-B224-4DB1-8EFB-ABF9402B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679DCB4E-8D36-4B7A-AF0C-8399F113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4FAD51F6-D24C-4FD6-BEAE-41F0E5A82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87AC773F-6D31-458A-9DD7-76566C8A9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6" name="Freeform 11">
            <a:extLst>
              <a:ext uri="{FF2B5EF4-FFF2-40B4-BE49-F238E27FC236}">
                <a16:creationId xmlns:a16="http://schemas.microsoft.com/office/drawing/2014/main" id="{91328346-8BAD-4616-B50B-5CFDA5648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C9AD1-5509-80AD-4B11-71A9A8FFD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2133600"/>
            <a:ext cx="8131550" cy="3777622"/>
          </a:xfrm>
        </p:spPr>
        <p:txBody>
          <a:bodyPr>
            <a:normAutofit/>
          </a:bodyPr>
          <a:lstStyle/>
          <a:p>
            <a:r>
              <a:rPr lang="hr-HR" dirty="0"/>
              <a:t>U Službenim novinama Primorsko goranske županije  broj 43 /2025</a:t>
            </a:r>
          </a:p>
          <a:p>
            <a:endParaRPr lang="hr-HR" dirty="0"/>
          </a:p>
          <a:p>
            <a:r>
              <a:rPr lang="hr-HR" dirty="0"/>
              <a:t>Na web stranici Općine Mrkopalj  </a:t>
            </a:r>
            <a:r>
              <a:rPr lang="hr-HR" dirty="0">
                <a:hlinkClick r:id="rId2"/>
              </a:rPr>
              <a:t>www.mrkopalj.hr</a:t>
            </a:r>
            <a:r>
              <a:rPr lang="hr-HR" dirty="0"/>
              <a:t> u kategoriji Proračun </a:t>
            </a:r>
          </a:p>
          <a:p>
            <a:endParaRPr lang="hr-HR" dirty="0"/>
          </a:p>
          <a:p>
            <a:r>
              <a:rPr lang="hr-HR" dirty="0"/>
              <a:t>Sve izmjene i dopune Proračuna ( rebalans ) tijekom godine , također se objavljuju u Službenim novinama Primorsko goranske županije  i na web stranici www.mrkopalj.hr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4610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BC30E6-0670-EEBD-E7D0-9310C47E2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" y="676276"/>
            <a:ext cx="3532970" cy="2057399"/>
          </a:xfrm>
        </p:spPr>
        <p:txBody>
          <a:bodyPr>
            <a:normAutofit/>
          </a:bodyPr>
          <a:lstStyle/>
          <a:p>
            <a:r>
              <a:rPr lang="hr-HR" sz="3200" dirty="0">
                <a:solidFill>
                  <a:schemeClr val="bg1"/>
                </a:solidFill>
              </a:rPr>
              <a:t>Za koju namjenu se troše prihodi proračuna ?</a:t>
            </a:r>
          </a:p>
        </p:txBody>
      </p:sp>
      <p:sp>
        <p:nvSpPr>
          <p:cNvPr id="33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04C5F-B722-A3C9-0E61-3D7ABA011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080" y="128016"/>
            <a:ext cx="8132920" cy="6592824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bs-Latn-BA" sz="1500" b="1" i="1" u="sng" dirty="0"/>
              <a:t>Komunalna naknada</a:t>
            </a:r>
            <a:endParaRPr lang="hr-HR" sz="1500" dirty="0"/>
          </a:p>
          <a:p>
            <a:pPr lvl="0" algn="just">
              <a:lnSpc>
                <a:spcPct val="90000"/>
              </a:lnSpc>
            </a:pPr>
            <a:r>
              <a:rPr lang="bs-Latn-BA" sz="1500" dirty="0"/>
              <a:t>Komunalnu naknada je novčano javno davanje koje se plaća za održavanje komunalne infrastrukture.</a:t>
            </a:r>
            <a:endParaRPr lang="hr-HR" sz="1500" dirty="0"/>
          </a:p>
          <a:p>
            <a:pPr lvl="0" algn="just">
              <a:lnSpc>
                <a:spcPct val="90000"/>
              </a:lnSpc>
            </a:pPr>
            <a:r>
              <a:rPr lang="bs-Latn-BA" sz="1500" dirty="0"/>
              <a:t> Prikupljenim se sredstvima financira održavanje i građenje komunalne infrastrukture, a temeljem odluke Općinskog vijeća može se koristiti i za financiranje građenja i održavanja objekata predškolskog, školskog, zdravstvenog i socijalnog sadržaja, javnih građevina sportske i kulturne namjene te poboljšanje energetske učinkovitosti zgrada u vlasništvu. Visinu naknade određuje sama Općina , a ovisi o lokaciji, vrsti i veličini nekretnine.</a:t>
            </a:r>
            <a:endParaRPr lang="hr-HR" sz="1500" dirty="0"/>
          </a:p>
          <a:p>
            <a:pPr>
              <a:lnSpc>
                <a:spcPct val="90000"/>
              </a:lnSpc>
            </a:pPr>
            <a:r>
              <a:rPr lang="bs-Latn-BA" sz="1500" b="1" i="1" u="sng" dirty="0"/>
              <a:t>Komunalni doprinos</a:t>
            </a:r>
            <a:endParaRPr lang="hr-HR" sz="1500" dirty="0"/>
          </a:p>
          <a:p>
            <a:pPr algn="just">
              <a:lnSpc>
                <a:spcPct val="90000"/>
              </a:lnSpc>
            </a:pPr>
            <a:r>
              <a:rPr lang="bs-Latn-BA" sz="1500" dirty="0"/>
              <a:t>Komunalni doprinos je javno davanje koje se plaća za korištenje komunalne infrastrukture na    području Općine i položajne pogodnosti građevinskog zemljišta u naselju prilikom građenja ili ozakonjenja gradnje. </a:t>
            </a:r>
            <a:endParaRPr lang="hr-HR" sz="1500" dirty="0"/>
          </a:p>
          <a:p>
            <a:pPr algn="just">
              <a:lnSpc>
                <a:spcPct val="90000"/>
              </a:lnSpc>
            </a:pPr>
            <a:r>
              <a:rPr lang="bs-Latn-BA" sz="1500" dirty="0"/>
              <a:t>Sredstva se koriste za građenje i održavanje komunalne infrastrukture. Plaćaju ih vlasnici  građevne čestice, odnosno investitori ako je na njih prenesena obveza plaćanja, a Općina  određuje visinu, ovisno o lokaciji i veličini.</a:t>
            </a:r>
          </a:p>
          <a:p>
            <a:pPr algn="just">
              <a:lnSpc>
                <a:spcPct val="90000"/>
              </a:lnSpc>
            </a:pPr>
            <a:r>
              <a:rPr lang="bs-Latn-BA" sz="1500" b="1" i="1" u="sng" dirty="0"/>
              <a:t>Šumski doprinos</a:t>
            </a:r>
            <a:r>
              <a:rPr lang="bs-Latn-BA" sz="1500" dirty="0"/>
              <a:t> –  plaćaju  ga pravne i fizičke osobe, osim malih šumoposjednika, koje obavljaju prodaju proizvoda iskorištavanja šuma (drvni sortiment) u visini od 5 % u odnosu na prodajnu cijenu proizvoda na panju.Njime općina  financira  izgradnju i održavanje komunalne infrastrukture</a:t>
            </a:r>
            <a:endParaRPr lang="hr-HR" sz="1500" dirty="0"/>
          </a:p>
          <a:p>
            <a:pPr algn="just">
              <a:lnSpc>
                <a:spcPct val="90000"/>
              </a:lnSpc>
            </a:pPr>
            <a:r>
              <a:rPr lang="bs-Latn-BA" sz="1500" b="1" i="1" u="sng" dirty="0"/>
              <a:t>Porezi, prihodi od zakupa te ostali prihodi</a:t>
            </a:r>
            <a:r>
              <a:rPr lang="bs-Latn-BA" sz="1500" dirty="0"/>
              <a:t> – za sve vrste rashoda: vatrogastvo, školstvo, predškolski odgoj, sport, kulturu, turizam, socijalnu skrb, civilno društvo</a:t>
            </a:r>
            <a:endParaRPr lang="hr-HR" sz="1500" dirty="0"/>
          </a:p>
          <a:p>
            <a:pPr algn="just">
              <a:lnSpc>
                <a:spcPct val="90000"/>
              </a:lnSpc>
            </a:pPr>
            <a:r>
              <a:rPr lang="bs-Latn-BA" sz="1500" b="1" i="1" u="sng" dirty="0"/>
              <a:t>Pomoći -  tekući  i kapitalni projekti  </a:t>
            </a:r>
          </a:p>
          <a:p>
            <a:pPr algn="just">
              <a:lnSpc>
                <a:spcPct val="90000"/>
              </a:lnSpc>
            </a:pPr>
            <a:endParaRPr lang="bs-Latn-BA" sz="1500" b="1" i="1" u="sng" dirty="0"/>
          </a:p>
          <a:p>
            <a:pPr algn="just">
              <a:lnSpc>
                <a:spcPct val="90000"/>
              </a:lnSpc>
            </a:pPr>
            <a:r>
              <a:rPr lang="bs-Latn-BA" sz="1500" b="1" i="1" u="sng" dirty="0"/>
              <a:t>Prihodi od prodaje imovine</a:t>
            </a:r>
            <a:r>
              <a:rPr lang="bs-Latn-BA" sz="1500" dirty="0"/>
              <a:t> – za kapitalne rashode</a:t>
            </a:r>
            <a:endParaRPr lang="hr-HR" sz="1500" dirty="0"/>
          </a:p>
          <a:p>
            <a:pPr algn="just">
              <a:lnSpc>
                <a:spcPct val="90000"/>
              </a:lnSpc>
            </a:pPr>
            <a:r>
              <a:rPr lang="bs-Latn-BA" sz="1500" b="1" i="1" u="sng" dirty="0"/>
              <a:t>Primici od zaduživanja</a:t>
            </a:r>
            <a:r>
              <a:rPr lang="bs-Latn-BA" sz="1500" dirty="0"/>
              <a:t>  - kreditna zaduženja Općine Mrkopalj –   za kapitalne investicije uz prethodnu suglasnost Općinskog Vijeća Općine Mrkopalj  i  Ministarstva financija</a:t>
            </a:r>
            <a:endParaRPr lang="hr-HR" sz="1500" dirty="0"/>
          </a:p>
          <a:p>
            <a:pPr>
              <a:lnSpc>
                <a:spcPct val="90000"/>
              </a:lnSpc>
            </a:pPr>
            <a:endParaRPr lang="hr-HR" sz="1100" dirty="0"/>
          </a:p>
        </p:txBody>
      </p:sp>
    </p:spTree>
    <p:extLst>
      <p:ext uri="{BB962C8B-B14F-4D97-AF65-F5344CB8AC3E}">
        <p14:creationId xmlns:p14="http://schemas.microsoft.com/office/powerpoint/2010/main" val="2749190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A1FD81-ED29-12A3-544D-520BE8A3D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714375"/>
            <a:ext cx="3190069" cy="1933575"/>
          </a:xfrm>
        </p:spPr>
        <p:txBody>
          <a:bodyPr>
            <a:normAutofit/>
          </a:bodyPr>
          <a:lstStyle/>
          <a:p>
            <a:r>
              <a:rPr lang="hr-HR" sz="3200" dirty="0">
                <a:solidFill>
                  <a:schemeClr val="bg1"/>
                </a:solidFill>
              </a:rPr>
              <a:t>Što se financira iz proračuna ?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252E4-F784-036F-BFF8-906509CA2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428625"/>
            <a:ext cx="6798033" cy="548259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bs-Latn-BA" sz="1600" b="1" i="1" u="sng" dirty="0"/>
              <a:t>Rashodi poslovanja </a:t>
            </a:r>
          </a:p>
          <a:p>
            <a:pPr lvl="1">
              <a:lnSpc>
                <a:spcPct val="90000"/>
              </a:lnSpc>
            </a:pPr>
            <a:r>
              <a:rPr lang="bs-Latn-BA" sz="1400" dirty="0"/>
              <a:t>Rashodi	za zaposlene	u općinskoj upravi</a:t>
            </a:r>
            <a:endParaRPr lang="hr-HR" sz="1400" dirty="0"/>
          </a:p>
          <a:p>
            <a:pPr lvl="1" algn="just">
              <a:lnSpc>
                <a:spcPct val="90000"/>
              </a:lnSpc>
            </a:pPr>
            <a:r>
              <a:rPr lang="bs-Latn-BA" sz="1400" dirty="0"/>
              <a:t>Materijalni rashodi</a:t>
            </a:r>
            <a:endParaRPr lang="hr-HR" sz="1400" dirty="0"/>
          </a:p>
          <a:p>
            <a:pPr lvl="1">
              <a:lnSpc>
                <a:spcPct val="90000"/>
              </a:lnSpc>
            </a:pPr>
            <a:r>
              <a:rPr lang="bs-Latn-BA" sz="1400" dirty="0"/>
              <a:t>Financijski rashodi</a:t>
            </a:r>
            <a:endParaRPr lang="hr-HR" sz="1400" dirty="0"/>
          </a:p>
          <a:p>
            <a:pPr lvl="1">
              <a:lnSpc>
                <a:spcPct val="90000"/>
              </a:lnSpc>
            </a:pPr>
            <a:r>
              <a:rPr lang="bs-Latn-BA" sz="1400" dirty="0"/>
              <a:t>Subvencije poljoprivrednicima, trgovačkim društvima, komunalnom društvu</a:t>
            </a:r>
            <a:endParaRPr lang="hr-HR" sz="1400" dirty="0"/>
          </a:p>
          <a:p>
            <a:pPr lvl="1">
              <a:lnSpc>
                <a:spcPct val="90000"/>
              </a:lnSpc>
            </a:pPr>
            <a:r>
              <a:rPr lang="bs-Latn-BA" sz="1400" dirty="0"/>
              <a:t>DječjI vrtiću</a:t>
            </a:r>
            <a:endParaRPr lang="hr-HR" sz="1400" dirty="0"/>
          </a:p>
          <a:p>
            <a:pPr lvl="1">
              <a:lnSpc>
                <a:spcPct val="90000"/>
              </a:lnSpc>
            </a:pPr>
            <a:r>
              <a:rPr lang="bs-Latn-BA" sz="1400" dirty="0"/>
              <a:t>Naknade građanima i kućanstvima i socijalni program</a:t>
            </a:r>
          </a:p>
          <a:p>
            <a:pPr lvl="1">
              <a:lnSpc>
                <a:spcPct val="90000"/>
              </a:lnSpc>
            </a:pPr>
            <a:r>
              <a:rPr lang="bs-Latn-BA" sz="1400" dirty="0"/>
              <a:t>Službe zaštite i spašavanja </a:t>
            </a:r>
            <a:endParaRPr lang="hr-HR" sz="1400" dirty="0"/>
          </a:p>
          <a:p>
            <a:pPr marL="0" indent="0">
              <a:lnSpc>
                <a:spcPct val="90000"/>
              </a:lnSpc>
              <a:buNone/>
            </a:pPr>
            <a:r>
              <a:rPr lang="bs-Latn-BA" sz="1100" dirty="0"/>
              <a:t> </a:t>
            </a:r>
            <a:endParaRPr lang="hr-HR" sz="1100" dirty="0"/>
          </a:p>
          <a:p>
            <a:pPr>
              <a:lnSpc>
                <a:spcPct val="90000"/>
              </a:lnSpc>
            </a:pPr>
            <a:r>
              <a:rPr lang="bs-Latn-BA" sz="1600" b="1" i="1" u="sng" dirty="0"/>
              <a:t>Rashodi za nabavu nefinancijske imovine</a:t>
            </a:r>
            <a:endParaRPr lang="hr-HR" sz="1600" b="1" i="1" u="sng" dirty="0"/>
          </a:p>
          <a:p>
            <a:pPr lvl="1">
              <a:lnSpc>
                <a:spcPct val="90000"/>
              </a:lnSpc>
            </a:pPr>
            <a:r>
              <a:rPr lang="bs-Latn-BA" sz="1400" dirty="0"/>
              <a:t>Rashodi za nabavu i dodatna ulaganja na dugotrajnoj imovini</a:t>
            </a:r>
            <a:endParaRPr lang="hr-HR" sz="1400" dirty="0"/>
          </a:p>
          <a:p>
            <a:pPr lvl="1">
              <a:lnSpc>
                <a:spcPct val="90000"/>
              </a:lnSpc>
            </a:pPr>
            <a:r>
              <a:rPr lang="bs-Latn-BA" sz="1400" dirty="0"/>
              <a:t>Izgradnja objekata komunalne infrastrukture, cesta, javne rasvjete, groblja, kupnja zemljišta…</a:t>
            </a:r>
            <a:endParaRPr lang="hr-HR" sz="1400" dirty="0"/>
          </a:p>
          <a:p>
            <a:pPr marL="0" indent="0">
              <a:lnSpc>
                <a:spcPct val="90000"/>
              </a:lnSpc>
              <a:buNone/>
            </a:pPr>
            <a:r>
              <a:rPr lang="bs-Latn-BA" sz="1100" dirty="0"/>
              <a:t>  </a:t>
            </a:r>
            <a:endParaRPr lang="hr-HR" sz="1100" dirty="0"/>
          </a:p>
          <a:p>
            <a:pPr>
              <a:lnSpc>
                <a:spcPct val="90000"/>
              </a:lnSpc>
            </a:pPr>
            <a:r>
              <a:rPr lang="bs-Latn-BA" sz="1600" b="1" i="1" u="sng" dirty="0"/>
              <a:t>Izdaci za financijsku imovinu i otplatu zajmova</a:t>
            </a:r>
            <a:endParaRPr lang="hr-HR" sz="1600" b="1" i="1" u="sng" dirty="0"/>
          </a:p>
          <a:p>
            <a:pPr lvl="1">
              <a:lnSpc>
                <a:spcPct val="90000"/>
              </a:lnSpc>
            </a:pPr>
            <a:r>
              <a:rPr lang="bs-Latn-BA" sz="1400" dirty="0"/>
              <a:t>Otplate glavnica kredita</a:t>
            </a:r>
            <a:endParaRPr lang="hr-HR" sz="1400" dirty="0"/>
          </a:p>
          <a:p>
            <a:pPr>
              <a:lnSpc>
                <a:spcPct val="90000"/>
              </a:lnSpc>
            </a:pPr>
            <a:endParaRPr lang="hr-HR" sz="1100" dirty="0"/>
          </a:p>
        </p:txBody>
      </p:sp>
    </p:spTree>
    <p:extLst>
      <p:ext uri="{BB962C8B-B14F-4D97-AF65-F5344CB8AC3E}">
        <p14:creationId xmlns:p14="http://schemas.microsoft.com/office/powerpoint/2010/main" val="406959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844029-DB03-2A78-FD96-19F125440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1819F9-8CAC-4A6C-8F06-0482027F9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69141A-1AAF-E0F8-5436-13C1B8AF1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062" y="4127644"/>
            <a:ext cx="8131550" cy="1126283"/>
          </a:xfrm>
        </p:spPr>
        <p:txBody>
          <a:bodyPr>
            <a:normAutofit/>
          </a:bodyPr>
          <a:lstStyle/>
          <a:p>
            <a:endParaRPr lang="hr-HR" dirty="0"/>
          </a:p>
          <a:p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9A7C25-1C7F-EEC5-AA14-0160EFA24D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3062" y="1864865"/>
            <a:ext cx="8131550" cy="2262781"/>
          </a:xfrm>
        </p:spPr>
        <p:txBody>
          <a:bodyPr>
            <a:normAutofit/>
          </a:bodyPr>
          <a:lstStyle/>
          <a:p>
            <a:r>
              <a:rPr lang="hr-HR" sz="5000"/>
              <a:t>Proračun Općine Mrkopalj za 2026. godinu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98CC08-AEC2-4E8F-8F52-0F5C6372D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1545E6-EB3C-4478-A661-A2CA963F1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" y="234737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2E5B960-0C5D-4F77-8E9F-9F3D883D8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258E44FC-92AD-43A0-BB05-DB268C82D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C63D3083-A56C-4199-8DE0-63C8BE9ED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C7CD3581-635D-438F-A64F-68404E7AE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D6904C0-211C-41A2-BDB8-3B07C90BB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B0837DA6-CAF9-4E78-A39E-6358EDE2B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0A99DD7D-3AB3-471E-842F-8AFEA09D0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9C70B0D4-92FE-478F-86BD-93BA2C4DF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C9156BE6-11D4-4696-9E3F-C325BFAC8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4E667226-1D20-4A9D-BBE3-AC17EA436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2F87E3B6-5202-4434-9B26-42B46774F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AEA5E85F-F1F4-40E4-A62C-95324F674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6" name="Freeform 11">
            <a:extLst>
              <a:ext uri="{FF2B5EF4-FFF2-40B4-BE49-F238E27FC236}">
                <a16:creationId xmlns:a16="http://schemas.microsoft.com/office/drawing/2014/main" id="{1310EFE2-B91D-47E7-B117-C2A802800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602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16A89-77A4-5492-D8AF-BC13AB4D2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776" y="320040"/>
            <a:ext cx="9867836" cy="832104"/>
          </a:xfrm>
        </p:spPr>
        <p:txBody>
          <a:bodyPr>
            <a:normAutofit/>
          </a:bodyPr>
          <a:lstStyle/>
          <a:p>
            <a:r>
              <a:rPr lang="hr-HR" dirty="0"/>
              <a:t>Planirani prihodi i rashodi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2B9EBBD-4F96-A6F7-F9DF-0C78B4B645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468701"/>
              </p:ext>
            </p:extLst>
          </p:nvPr>
        </p:nvGraphicFramePr>
        <p:xfrm>
          <a:off x="1627631" y="919064"/>
          <a:ext cx="8707860" cy="247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2967">
                  <a:extLst>
                    <a:ext uri="{9D8B030D-6E8A-4147-A177-3AD203B41FA5}">
                      <a16:colId xmlns:a16="http://schemas.microsoft.com/office/drawing/2014/main" val="3705005730"/>
                    </a:ext>
                  </a:extLst>
                </a:gridCol>
                <a:gridCol w="4752657">
                  <a:extLst>
                    <a:ext uri="{9D8B030D-6E8A-4147-A177-3AD203B41FA5}">
                      <a16:colId xmlns:a16="http://schemas.microsoft.com/office/drawing/2014/main" val="1750075573"/>
                    </a:ext>
                  </a:extLst>
                </a:gridCol>
                <a:gridCol w="2832236">
                  <a:extLst>
                    <a:ext uri="{9D8B030D-6E8A-4147-A177-3AD203B41FA5}">
                      <a16:colId xmlns:a16="http://schemas.microsoft.com/office/drawing/2014/main" val="3745229641"/>
                    </a:ext>
                  </a:extLst>
                </a:gridCol>
              </a:tblGrid>
              <a:tr h="547532">
                <a:tc gridSpan="3">
                  <a:txBody>
                    <a:bodyPr/>
                    <a:lstStyle/>
                    <a:p>
                      <a:r>
                        <a:rPr lang="hr-HR" dirty="0"/>
                        <a:t>A. RAČUN PRIHODA I RASHODA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032107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r>
                        <a:rPr lang="hr-HR" dirty="0"/>
                        <a:t>KONTA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VRSTA PRIHODA/ RASHODA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PLAN ZA 2026. GODINU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597554"/>
                  </a:ext>
                </a:extLst>
              </a:tr>
              <a:tr h="330976">
                <a:tc>
                  <a:txBody>
                    <a:bodyPr/>
                    <a:lstStyle/>
                    <a:p>
                      <a:r>
                        <a:rPr lang="hr-H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Prihodi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5.800.600,00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484626"/>
                  </a:ext>
                </a:extLst>
              </a:tr>
              <a:tr h="407924">
                <a:tc>
                  <a:txBody>
                    <a:bodyPr/>
                    <a:lstStyle/>
                    <a:p>
                      <a:r>
                        <a:rPr lang="hr-H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Prihodi od prodaje nefinacijske imovine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313.500,00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0715516"/>
                  </a:ext>
                </a:extLst>
              </a:tr>
              <a:tr h="330976">
                <a:tc>
                  <a:txBody>
                    <a:bodyPr/>
                    <a:lstStyle/>
                    <a:p>
                      <a:r>
                        <a:rPr lang="hr-H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Rashodi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1.443.800,00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019434"/>
                  </a:ext>
                </a:extLst>
              </a:tr>
              <a:tr h="330976">
                <a:tc>
                  <a:txBody>
                    <a:bodyPr/>
                    <a:lstStyle/>
                    <a:p>
                      <a:r>
                        <a:rPr lang="hr-H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Rashodi za nabavu nefinancijske imovine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5.043.800,00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69795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DC7762E-5FA2-3502-8D55-6ABDC837B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819629"/>
              </p:ext>
            </p:extLst>
          </p:nvPr>
        </p:nvGraphicFramePr>
        <p:xfrm>
          <a:off x="1627631" y="3346380"/>
          <a:ext cx="8723376" cy="2227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100">
                  <a:extLst>
                    <a:ext uri="{9D8B030D-6E8A-4147-A177-3AD203B41FA5}">
                      <a16:colId xmlns:a16="http://schemas.microsoft.com/office/drawing/2014/main" val="2234573029"/>
                    </a:ext>
                  </a:extLst>
                </a:gridCol>
                <a:gridCol w="4755313">
                  <a:extLst>
                    <a:ext uri="{9D8B030D-6E8A-4147-A177-3AD203B41FA5}">
                      <a16:colId xmlns:a16="http://schemas.microsoft.com/office/drawing/2014/main" val="2277685589"/>
                    </a:ext>
                  </a:extLst>
                </a:gridCol>
                <a:gridCol w="2826963">
                  <a:extLst>
                    <a:ext uri="{9D8B030D-6E8A-4147-A177-3AD203B41FA5}">
                      <a16:colId xmlns:a16="http://schemas.microsoft.com/office/drawing/2014/main" val="297195109"/>
                    </a:ext>
                  </a:extLst>
                </a:gridCol>
              </a:tblGrid>
              <a:tr h="468238">
                <a:tc gridSpan="3">
                  <a:txBody>
                    <a:bodyPr/>
                    <a:lstStyle/>
                    <a:p>
                      <a:r>
                        <a:rPr lang="hr-HR" dirty="0"/>
                        <a:t>B. RAČUN FINANCIRANJA/ ZADUŽIVANJA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384353"/>
                  </a:ext>
                </a:extLst>
              </a:tr>
              <a:tr h="479549">
                <a:tc>
                  <a:txBody>
                    <a:bodyPr/>
                    <a:lstStyle/>
                    <a:p>
                      <a:r>
                        <a:rPr lang="hr-HR" dirty="0"/>
                        <a:t>KONTA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VRSTA PRIHODA/RASHODA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PLAN ZA 2026. GODINU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216060"/>
                  </a:ext>
                </a:extLst>
              </a:tr>
              <a:tr h="570614">
                <a:tc>
                  <a:txBody>
                    <a:bodyPr/>
                    <a:lstStyle/>
                    <a:p>
                      <a:r>
                        <a:rPr lang="hr-H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Primici od financijske imovine i zaduživanja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469211"/>
                  </a:ext>
                </a:extLst>
              </a:tr>
              <a:tr h="570614">
                <a:tc>
                  <a:txBody>
                    <a:bodyPr/>
                    <a:lstStyle/>
                    <a:p>
                      <a:r>
                        <a:rPr lang="hr-H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Izdaci za financijsku imovinu i otplate zajmova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15.500,00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00639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F1AB7A5-F4A6-8114-94EC-14D82C218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311264"/>
              </p:ext>
            </p:extLst>
          </p:nvPr>
        </p:nvGraphicFramePr>
        <p:xfrm>
          <a:off x="1644718" y="5574327"/>
          <a:ext cx="8700009" cy="1140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0009">
                  <a:extLst>
                    <a:ext uri="{9D8B030D-6E8A-4147-A177-3AD203B41FA5}">
                      <a16:colId xmlns:a16="http://schemas.microsoft.com/office/drawing/2014/main" val="1338279977"/>
                    </a:ext>
                  </a:extLst>
                </a:gridCol>
              </a:tblGrid>
              <a:tr h="570392">
                <a:tc>
                  <a:txBody>
                    <a:bodyPr/>
                    <a:lstStyle/>
                    <a:p>
                      <a:r>
                        <a:rPr lang="hr-HR" dirty="0"/>
                        <a:t>C. RASPOLOŽIVA SREDSTVA IZ PRETHODNIH GODINA                         389.000,00</a:t>
                      </a:r>
                      <a:endParaRPr lang="hr-H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471390"/>
                  </a:ext>
                </a:extLst>
              </a:tr>
              <a:tr h="570392">
                <a:tc>
                  <a:txBody>
                    <a:bodyPr/>
                    <a:lstStyle/>
                    <a:p>
                      <a:r>
                        <a:rPr lang="hr-HR" sz="2000" b="1" dirty="0">
                          <a:solidFill>
                            <a:schemeClr val="bg1"/>
                          </a:solidFill>
                        </a:rPr>
                        <a:t>UKUPNI PRORAČUN ZA 2026. GODINU                                  6.503.100,00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18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76935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666</TotalTime>
  <Words>2226</Words>
  <Application>Microsoft Office PowerPoint</Application>
  <PresentationFormat>Widescreen</PresentationFormat>
  <Paragraphs>233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Arial</vt:lpstr>
      <vt:lpstr>Century Gothic</vt:lpstr>
      <vt:lpstr>Wingdings 3</vt:lpstr>
      <vt:lpstr>Wisp</vt:lpstr>
      <vt:lpstr>Proračun Općine Mrkopalj za 2026. godinu </vt:lpstr>
      <vt:lpstr>Uvodna riječ</vt:lpstr>
      <vt:lpstr>Proračun</vt:lpstr>
      <vt:lpstr>Sadržaj Proračuna</vt:lpstr>
      <vt:lpstr>Gdje je objavljen  Proračun? </vt:lpstr>
      <vt:lpstr>Za koju namjenu se troše prihodi proračuna ?</vt:lpstr>
      <vt:lpstr>Što se financira iz proračuna ?</vt:lpstr>
      <vt:lpstr>Proračun Općine Mrkopalj za 2026. godinu </vt:lpstr>
      <vt:lpstr>Planirani prihodi i rashodi </vt:lpstr>
      <vt:lpstr>Planirani prihodi:               6.114.100,00 €</vt:lpstr>
      <vt:lpstr>Planirani rashodi i izdaci  :                            6.503.100,00 €</vt:lpstr>
      <vt:lpstr>Planirani rashodi: Općinsko vijeće i Općinski načelnik  </vt:lpstr>
      <vt:lpstr>Planirani rashodi : Jedinstveni upravni odjel   </vt:lpstr>
      <vt:lpstr>Planirani rashodi:  Jedinstveni upravni odjel </vt:lpstr>
      <vt:lpstr>1. Izgradnja komunalne infrastrukture   1.637.500,00 </vt:lpstr>
      <vt:lpstr>2.Održavanje komunalne infrastrukture  235.500,00 </vt:lpstr>
      <vt:lpstr>3. Prostorno planiranje i unaprijeđenje stanovanja   272.300,00</vt:lpstr>
      <vt:lpstr> 4. Program poticanja razvoja turizma   1.806.000,00    5. Javne potrebe u kulturi i religiji   97.600,00</vt:lpstr>
      <vt:lpstr>6. Predškolski odgoj i skrb o djeci   184.000,00   7. Javne potrebe u obrazovanju  7.600,00   </vt:lpstr>
      <vt:lpstr>8. Javne potrebe u sportu i rekreaciji   1.212.700,00</vt:lpstr>
      <vt:lpstr>9. Socijalna skrb i novčana pomoć   39.700,00 </vt:lpstr>
      <vt:lpstr>10. Potpore u zdravstvu   21.900,00</vt:lpstr>
      <vt:lpstr>10.Protupožarna i civilna zaštita             53.700,00</vt:lpstr>
      <vt:lpstr>Općina Mrkopalj Stari kraj 3,  51315 Mrkopalj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Proračun Općine Mrkopalj za 2025. godinu</dc:title>
  <dc:creator>Josip Brozović</dc:creator>
  <cp:lastModifiedBy>Josip Brozović</cp:lastModifiedBy>
  <cp:revision>70</cp:revision>
  <dcterms:created xsi:type="dcterms:W3CDTF">2025-01-24T10:34:21Z</dcterms:created>
  <dcterms:modified xsi:type="dcterms:W3CDTF">2025-12-23T08:45:38Z</dcterms:modified>
</cp:coreProperties>
</file>